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5" r:id="rId2"/>
    <p:sldId id="266" r:id="rId3"/>
    <p:sldId id="256" r:id="rId4"/>
    <p:sldId id="296" r:id="rId5"/>
    <p:sldId id="267" r:id="rId6"/>
    <p:sldId id="290" r:id="rId7"/>
    <p:sldId id="291" r:id="rId8"/>
    <p:sldId id="277" r:id="rId9"/>
    <p:sldId id="279" r:id="rId10"/>
    <p:sldId id="285" r:id="rId11"/>
    <p:sldId id="286" r:id="rId12"/>
    <p:sldId id="288" r:id="rId13"/>
    <p:sldId id="289" r:id="rId14"/>
    <p:sldId id="275" r:id="rId15"/>
    <p:sldId id="297" r:id="rId16"/>
    <p:sldId id="263" r:id="rId17"/>
    <p:sldId id="264" r:id="rId18"/>
    <p:sldId id="292" r:id="rId19"/>
    <p:sldId id="293" r:id="rId20"/>
    <p:sldId id="294" r:id="rId21"/>
    <p:sldId id="295"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E08DD-6547-48A9-8E9A-3569BD1F725E}" type="datetimeFigureOut">
              <a:rPr lang="ru-RU" smtClean="0"/>
              <a:t>18.12.2021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D994E-959E-4F10-9F07-FC5C454D0E07}" type="slidenum">
              <a:rPr lang="ru-RU" smtClean="0"/>
              <a:t>‹#›</a:t>
            </a:fld>
            <a:endParaRPr lang="ru-RU"/>
          </a:p>
        </p:txBody>
      </p:sp>
    </p:spTree>
    <p:extLst>
      <p:ext uri="{BB962C8B-B14F-4D97-AF65-F5344CB8AC3E}">
        <p14:creationId xmlns:p14="http://schemas.microsoft.com/office/powerpoint/2010/main" val="287536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DD994E-959E-4F10-9F07-FC5C454D0E07}" type="slidenum">
              <a:rPr lang="ru-RU" smtClean="0"/>
              <a:t>22</a:t>
            </a:fld>
            <a:endParaRPr lang="ru-RU"/>
          </a:p>
        </p:txBody>
      </p:sp>
    </p:spTree>
    <p:extLst>
      <p:ext uri="{BB962C8B-B14F-4D97-AF65-F5344CB8AC3E}">
        <p14:creationId xmlns:p14="http://schemas.microsoft.com/office/powerpoint/2010/main" val="35858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t>Social-psychological factors of personality </a:t>
            </a:r>
            <a:r>
              <a:rPr lang="en-US" b="1" dirty="0" err="1" smtClean="0"/>
              <a:t>traumatisation</a:t>
            </a:r>
            <a:r>
              <a:rPr lang="en-US" b="1" dirty="0" smtClean="0"/>
              <a:t> </a:t>
            </a:r>
            <a:endParaRPr lang="en-US" b="1" dirty="0"/>
          </a:p>
        </p:txBody>
      </p:sp>
      <p:sp>
        <p:nvSpPr>
          <p:cNvPr id="3" name="Подзаголовок 2"/>
          <p:cNvSpPr>
            <a:spLocks noGrp="1"/>
          </p:cNvSpPr>
          <p:nvPr>
            <p:ph type="subTitle" idx="1"/>
          </p:nvPr>
        </p:nvSpPr>
        <p:spPr/>
        <p:txBody>
          <a:bodyPr/>
          <a:lstStyle/>
          <a:p>
            <a:r>
              <a:rPr lang="en-US" dirty="0" smtClean="0"/>
              <a:t>PhD Anna </a:t>
            </a:r>
            <a:r>
              <a:rPr lang="en-US" dirty="0" err="1" smtClean="0"/>
              <a:t>Krutolevich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shell shock &amp; soldier's heart &amp; …..</a:t>
            </a:r>
            <a:endParaRPr lang="en-US" dirty="0"/>
          </a:p>
        </p:txBody>
      </p:sp>
      <p:sp>
        <p:nvSpPr>
          <p:cNvPr id="3" name="Содержимое 2"/>
          <p:cNvSpPr>
            <a:spLocks noGrp="1"/>
          </p:cNvSpPr>
          <p:nvPr>
            <p:ph idx="1"/>
          </p:nvPr>
        </p:nvSpPr>
        <p:spPr/>
        <p:txBody>
          <a:bodyPr/>
          <a:lstStyle/>
          <a:p>
            <a:r>
              <a:rPr lang="en-US" dirty="0" smtClean="0"/>
              <a:t>American Civil War surgeon Jacob Mendez </a:t>
            </a:r>
            <a:r>
              <a:rPr lang="en-US" dirty="0" err="1" smtClean="0"/>
              <a:t>Da</a:t>
            </a:r>
            <a:r>
              <a:rPr lang="en-US" dirty="0" smtClean="0"/>
              <a:t> Costa described similar symptoms among soldiers he treated on the battlefield—a condition he called </a:t>
            </a:r>
            <a:r>
              <a:rPr lang="en-US" b="1" dirty="0" smtClean="0"/>
              <a:t>soldier's heart</a:t>
            </a:r>
            <a:r>
              <a:rPr lang="en-US" dirty="0" smtClean="0"/>
              <a:t>.</a:t>
            </a:r>
          </a:p>
          <a:p>
            <a:r>
              <a:rPr lang="en-US" dirty="0" smtClean="0"/>
              <a:t>British military psychiatrist Charles Samuel Myers referred to </a:t>
            </a:r>
            <a:r>
              <a:rPr lang="en-US" b="1" dirty="0" smtClean="0"/>
              <a:t>the shell shock </a:t>
            </a:r>
            <a:r>
              <a:rPr lang="en-US" dirty="0" smtClean="0"/>
              <a:t>experienced by </a:t>
            </a:r>
            <a:r>
              <a:rPr lang="en-US" b="1" dirty="0" smtClean="0"/>
              <a:t>World War I </a:t>
            </a:r>
            <a:r>
              <a:rPr lang="en-US" dirty="0" smtClean="0"/>
              <a:t>soldiers after they returned from combat.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Picture 2" descr="d:\Documents\Фотографии к лекциям\0de5fe6ca6d0cf4cbe67f3e2ac3a7a90.jpg"/>
          <p:cNvPicPr>
            <a:picLocks noGrp="1" noChangeAspect="1" noChangeArrowheads="1"/>
          </p:cNvPicPr>
          <p:nvPr>
            <p:ph idx="1"/>
          </p:nvPr>
        </p:nvPicPr>
        <p:blipFill>
          <a:blip r:embed="rId2"/>
          <a:srcRect/>
          <a:stretch>
            <a:fillRect/>
          </a:stretch>
        </p:blipFill>
        <p:spPr bwMode="auto">
          <a:xfrm>
            <a:off x="1691842" y="1600200"/>
            <a:ext cx="5760316"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World War I and II</a:t>
            </a:r>
            <a:endParaRPr lang="en-US" b="1" dirty="0"/>
          </a:p>
        </p:txBody>
      </p:sp>
      <p:sp>
        <p:nvSpPr>
          <p:cNvPr id="3" name="Содержимое 2"/>
          <p:cNvSpPr>
            <a:spLocks noGrp="1"/>
          </p:cNvSpPr>
          <p:nvPr>
            <p:ph idx="1"/>
          </p:nvPr>
        </p:nvSpPr>
        <p:spPr/>
        <p:txBody>
          <a:bodyPr>
            <a:normAutofit/>
          </a:bodyPr>
          <a:lstStyle/>
          <a:p>
            <a:r>
              <a:rPr lang="en-US" dirty="0" smtClean="0"/>
              <a:t>In World War I and II, up to </a:t>
            </a:r>
            <a:r>
              <a:rPr lang="en-US" b="1" dirty="0" smtClean="0"/>
              <a:t>10 % </a:t>
            </a:r>
            <a:r>
              <a:rPr lang="en-US" dirty="0" smtClean="0"/>
              <a:t>of the soldiers were exempted from further service because they suffered from nervous breakdowns caused by the experience of war </a:t>
            </a:r>
            <a:r>
              <a:rPr lang="en-US" b="1" i="1" dirty="0" smtClean="0"/>
              <a:t>(„shell shock”)</a:t>
            </a:r>
            <a:r>
              <a:rPr lang="en-US" i="1" dirty="0" smtClean="0"/>
              <a:t>.</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Victims of World War II, </a:t>
            </a:r>
            <a:endParaRPr lang="en-US" b="1" dirty="0"/>
          </a:p>
        </p:txBody>
      </p:sp>
      <p:pic>
        <p:nvPicPr>
          <p:cNvPr id="4" name="Picture 4" descr="d:\Documents\Фотографии к лекциям\47-460x339.jpg"/>
          <p:cNvPicPr>
            <a:picLocks noGrp="1" noChangeAspect="1" noChangeArrowheads="1"/>
          </p:cNvPicPr>
          <p:nvPr>
            <p:ph idx="1"/>
          </p:nvPr>
        </p:nvPicPr>
        <p:blipFill>
          <a:blip r:embed="rId2"/>
          <a:srcRect/>
          <a:stretch>
            <a:fillRect/>
          </a:stretch>
        </p:blipFill>
        <p:spPr bwMode="auto">
          <a:xfrm>
            <a:off x="2438400" y="3429000"/>
            <a:ext cx="3461557" cy="2551017"/>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609600" y="1295400"/>
            <a:ext cx="2667000" cy="203397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876800" y="1371600"/>
            <a:ext cx="3036055"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en-US" sz="4000" b="1" dirty="0" smtClean="0"/>
              <a:t>Historical aspects of </a:t>
            </a:r>
            <a:r>
              <a:rPr lang="en-US" sz="4000" b="1" dirty="0" err="1" smtClean="0"/>
              <a:t>psychotraumatology</a:t>
            </a:r>
            <a:endParaRPr lang="en-US" sz="4000" dirty="0"/>
          </a:p>
        </p:txBody>
      </p:sp>
      <p:sp>
        <p:nvSpPr>
          <p:cNvPr id="3" name="Содержимое 2"/>
          <p:cNvSpPr>
            <a:spLocks noGrp="1"/>
          </p:cNvSpPr>
          <p:nvPr>
            <p:ph idx="1"/>
          </p:nvPr>
        </p:nvSpPr>
        <p:spPr/>
        <p:txBody>
          <a:bodyPr>
            <a:normAutofit fontScale="70000" lnSpcReduction="20000"/>
          </a:bodyPr>
          <a:lstStyle/>
          <a:p>
            <a:r>
              <a:rPr lang="en-US" b="1" dirty="0" smtClean="0"/>
              <a:t>Diagnostic terms applied to symptoms have included</a:t>
            </a:r>
            <a:r>
              <a:rPr lang="en-US" b="1" i="1" dirty="0" smtClean="0"/>
              <a:t> Soldier's Heart, Battle Fatigue, War Neurosis, </a:t>
            </a:r>
            <a:r>
              <a:rPr lang="en-US" b="1" i="1" dirty="0" err="1" smtClean="0"/>
              <a:t>Da</a:t>
            </a:r>
            <a:r>
              <a:rPr lang="en-US" b="1" i="1" dirty="0" smtClean="0"/>
              <a:t> Costa's Syndrome, Tunnel Disease, Railway Spine Disorder, Shell Shock, Gross Stress Reaction, Adjustment Reaction of Adult Life, Transient Situational </a:t>
            </a:r>
            <a:r>
              <a:rPr lang="en-US" b="1" i="1" dirty="0" err="1" smtClean="0"/>
              <a:t>Disturbance,Traumatic</a:t>
            </a:r>
            <a:r>
              <a:rPr lang="en-US" b="1" i="1" dirty="0" smtClean="0"/>
              <a:t> Neurosis, Post-Vietnam Syndrome, Rape Trauma Syndrome, Child Abuse Syndrome, and Battered Wife Syndrome</a:t>
            </a:r>
            <a:r>
              <a:rPr lang="en-US" b="1" dirty="0" smtClean="0"/>
              <a:t> (</a:t>
            </a:r>
            <a:r>
              <a:rPr lang="en-US" b="1" dirty="0" err="1" smtClean="0"/>
              <a:t>Everly</a:t>
            </a:r>
            <a:r>
              <a:rPr lang="en-US" b="1" dirty="0" smtClean="0"/>
              <a:t>, 1995; </a:t>
            </a:r>
            <a:r>
              <a:rPr lang="en-US" b="1" dirty="0" err="1" smtClean="0"/>
              <a:t>Meichenbaum</a:t>
            </a:r>
            <a:r>
              <a:rPr lang="en-US" b="1" dirty="0" smtClean="0"/>
              <a:t>, 1994).</a:t>
            </a:r>
          </a:p>
          <a:p>
            <a:r>
              <a:rPr lang="en-US" b="1" dirty="0" smtClean="0"/>
              <a:t> The Diagnostic and Statistical Manual of Mental Disorders-Third Edition (DSM-III) first recognized Posttraumatic Stress Disorder (PTSD) as a distinct diagnostic entity in 1980 (APA, 1980). </a:t>
            </a:r>
          </a:p>
          <a:p>
            <a:r>
              <a:rPr lang="en-US" b="1" dirty="0" smtClean="0"/>
              <a:t>It was categorized as an anxiety disorder because of the presence of persistent anxiety, </a:t>
            </a:r>
            <a:r>
              <a:rPr lang="en-US" b="1" dirty="0" err="1" smtClean="0"/>
              <a:t>hypervigilance</a:t>
            </a:r>
            <a:r>
              <a:rPr lang="en-US" b="1" dirty="0" smtClean="0"/>
              <a:t>, exaggerated startle response, and phobic-like avoidance behaviors (</a:t>
            </a:r>
            <a:r>
              <a:rPr lang="en-US" b="1" dirty="0" err="1" smtClean="0"/>
              <a:t>Meichenbaum</a:t>
            </a:r>
            <a:r>
              <a:rPr lang="en-US" b="1" dirty="0" smtClean="0"/>
              <a:t>, 1994).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44562"/>
          </a:xfrm>
        </p:spPr>
        <p:txBody>
          <a:bodyPr>
            <a:normAutofit fontScale="90000"/>
          </a:bodyPr>
          <a:lstStyle/>
          <a:p>
            <a:r>
              <a:rPr lang="en-US" b="1" dirty="0" smtClean="0"/>
              <a:t>Historical aspects of </a:t>
            </a:r>
            <a:r>
              <a:rPr lang="en-US" b="1" dirty="0" err="1" smtClean="0"/>
              <a:t>psychotraumatology</a:t>
            </a:r>
            <a:endParaRPr lang="en-US" dirty="0"/>
          </a:p>
        </p:txBody>
      </p:sp>
      <p:sp>
        <p:nvSpPr>
          <p:cNvPr id="3" name="Содержимое 2"/>
          <p:cNvSpPr>
            <a:spLocks noGrp="1"/>
          </p:cNvSpPr>
          <p:nvPr>
            <p:ph idx="1"/>
          </p:nvPr>
        </p:nvSpPr>
        <p:spPr/>
        <p:txBody>
          <a:bodyPr>
            <a:normAutofit fontScale="85000" lnSpcReduction="10000"/>
          </a:bodyPr>
          <a:lstStyle/>
          <a:p>
            <a:r>
              <a:rPr lang="en-US" dirty="0" smtClean="0"/>
              <a:t>Insights into the psychological long-term effects of Nazi Germany's concentration camps, the political activities of the Vietnam Veterans, and evidence from clinical studies resulted in the introduction of the newly defined diagnosis „Post-traumatic Stress Disorder” into DSM-III in 1980. </a:t>
            </a:r>
          </a:p>
          <a:p>
            <a:r>
              <a:rPr lang="en-US" dirty="0" smtClean="0"/>
              <a:t>In the past few years, several aspects of this diagnostic concept were legitimately criticized. Nevertheless, the official introduction of the diagnosis led to the acknowledgement of personal suffering and to the development of specific and efficacious therapies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Traumatic life events</a:t>
            </a:r>
            <a:endParaRPr lang="en-US" b="1" dirty="0"/>
          </a:p>
        </p:txBody>
      </p:sp>
      <p:sp>
        <p:nvSpPr>
          <p:cNvPr id="3" name="Содержимое 2"/>
          <p:cNvSpPr>
            <a:spLocks noGrp="1"/>
          </p:cNvSpPr>
          <p:nvPr>
            <p:ph idx="1"/>
          </p:nvPr>
        </p:nvSpPr>
        <p:spPr/>
        <p:txBody>
          <a:bodyPr>
            <a:normAutofit fontScale="92500"/>
          </a:bodyPr>
          <a:lstStyle/>
          <a:p>
            <a:r>
              <a:rPr lang="en-US" dirty="0" smtClean="0"/>
              <a:t>Traumatic events are typically unexpected and uncontrollable. </a:t>
            </a:r>
          </a:p>
          <a:p>
            <a:r>
              <a:rPr lang="en-US" dirty="0" smtClean="0"/>
              <a:t>They may overwhelm an individual's sense of safety and security and </a:t>
            </a:r>
            <a:r>
              <a:rPr lang="en-US" b="1" dirty="0" smtClean="0"/>
              <a:t>leave </a:t>
            </a:r>
            <a:r>
              <a:rPr lang="en-US" dirty="0" smtClean="0"/>
              <a:t>a person </a:t>
            </a:r>
            <a:r>
              <a:rPr lang="en-US" b="1" dirty="0" smtClean="0"/>
              <a:t>feeling vulnerable and insecure in their environment</a:t>
            </a:r>
            <a:r>
              <a:rPr lang="en-US" dirty="0" smtClean="0"/>
              <a:t>.</a:t>
            </a:r>
          </a:p>
          <a:p>
            <a:r>
              <a:rPr lang="en-US" dirty="0" smtClean="0"/>
              <a:t>Natural disorder, fire or explosion, transportation accident, physical assault, sexual assault, other unwanted or uncomfortable sexual experience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graphicFrame>
        <p:nvGraphicFramePr>
          <p:cNvPr id="4" name="Содержимое 3"/>
          <p:cNvGraphicFramePr>
            <a:graphicFrameLocks noGrp="1"/>
          </p:cNvGraphicFramePr>
          <p:nvPr>
            <p:ph idx="1"/>
          </p:nvPr>
        </p:nvGraphicFramePr>
        <p:xfrm>
          <a:off x="457200" y="1600200"/>
          <a:ext cx="8229600" cy="2748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Type I (short)</a:t>
                      </a:r>
                      <a:endParaRPr lang="en-US" dirty="0"/>
                    </a:p>
                  </a:txBody>
                  <a:tcPr/>
                </a:tc>
                <a:tc>
                  <a:txBody>
                    <a:bodyPr/>
                    <a:lstStyle/>
                    <a:p>
                      <a:r>
                        <a:rPr lang="en-US" dirty="0" smtClean="0"/>
                        <a:t>Type II (longtime)</a:t>
                      </a:r>
                      <a:endParaRPr lang="en-US" dirty="0"/>
                    </a:p>
                  </a:txBody>
                  <a:tcPr/>
                </a:tc>
              </a:tr>
              <a:tr h="370840">
                <a:tc>
                  <a:txBody>
                    <a:bodyPr/>
                    <a:lstStyle/>
                    <a:p>
                      <a:r>
                        <a:rPr lang="en-US" b="1" dirty="0" smtClean="0"/>
                        <a:t>motor vehicle accidents (MVA), boat, train, airplane accidents, fires, and explosions</a:t>
                      </a:r>
                      <a:endParaRPr lang="en-US" dirty="0"/>
                    </a:p>
                  </a:txBody>
                  <a:tcPr/>
                </a:tc>
                <a:tc>
                  <a:txBody>
                    <a:bodyPr/>
                    <a:lstStyle/>
                    <a:p>
                      <a:r>
                        <a:rPr lang="en-US" sz="1800" b="1" i="0" kern="1200" dirty="0" smtClean="0">
                          <a:solidFill>
                            <a:schemeClr val="dk1"/>
                          </a:solidFill>
                          <a:latin typeface="+mn-lt"/>
                          <a:ea typeface="+mn-ea"/>
                          <a:cs typeface="+mn-cs"/>
                        </a:rPr>
                        <a:t>natural and technological disasters </a:t>
                      </a:r>
                      <a:endParaRPr lang="en-US" dirty="0"/>
                    </a:p>
                  </a:txBody>
                  <a:tcPr/>
                </a:tc>
              </a:tr>
              <a:tr h="370840">
                <a:tc>
                  <a:txBody>
                    <a:bodyPr/>
                    <a:lstStyle/>
                    <a:p>
                      <a:r>
                        <a:rPr lang="en-US" sz="1800" b="1" i="0" kern="1200" dirty="0" smtClean="0">
                          <a:solidFill>
                            <a:schemeClr val="dk1"/>
                          </a:solidFill>
                          <a:latin typeface="+mn-lt"/>
                          <a:ea typeface="+mn-ea"/>
                          <a:cs typeface="+mn-cs"/>
                        </a:rPr>
                        <a:t>involve bombings, rape, hostage situations, assault and battery, robbery, and industrial accidents</a:t>
                      </a:r>
                      <a:endParaRPr lang="en-US" dirty="0"/>
                    </a:p>
                  </a:txBody>
                  <a:tcPr/>
                </a:tc>
                <a:tc>
                  <a:txBody>
                    <a:bodyPr/>
                    <a:lstStyle/>
                    <a:p>
                      <a:r>
                        <a:rPr lang="en-US" sz="1800" b="1" i="0" kern="1200" dirty="0" smtClean="0">
                          <a:solidFill>
                            <a:schemeClr val="dk1"/>
                          </a:solidFill>
                          <a:latin typeface="+mn-lt"/>
                          <a:ea typeface="+mn-ea"/>
                          <a:cs typeface="+mn-cs"/>
                        </a:rPr>
                        <a:t>intentional human design include combat, child sexual abuse, battered syndrome (i.e., spousal abuse), being taken as political prisoner or prisoner of war (POW), and Holocaust victimization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Type I  </a:t>
            </a:r>
            <a:r>
              <a:rPr lang="en-US" dirty="0" smtClean="0"/>
              <a:t>Life Events</a:t>
            </a:r>
            <a:endParaRPr lang="en-US" dirty="0"/>
          </a:p>
        </p:txBody>
      </p:sp>
      <p:sp>
        <p:nvSpPr>
          <p:cNvPr id="3" name="Содержимое 2"/>
          <p:cNvSpPr>
            <a:spLocks noGrp="1"/>
          </p:cNvSpPr>
          <p:nvPr>
            <p:ph idx="1"/>
          </p:nvPr>
        </p:nvSpPr>
        <p:spPr/>
        <p:txBody>
          <a:bodyPr>
            <a:normAutofit fontScale="77500" lnSpcReduction="20000"/>
          </a:bodyPr>
          <a:lstStyle/>
          <a:p>
            <a:r>
              <a:rPr lang="en-US" dirty="0" smtClean="0"/>
              <a:t>Events that are abrupt, often lasting a few minutes and as long as a few hours can be referred to as short-term or Type I traumatic events (</a:t>
            </a:r>
            <a:r>
              <a:rPr lang="en-US" dirty="0" err="1" smtClean="0"/>
              <a:t>Terr</a:t>
            </a:r>
            <a:r>
              <a:rPr lang="en-US" dirty="0" smtClean="0"/>
              <a:t>, 1991). </a:t>
            </a:r>
          </a:p>
          <a:p>
            <a:r>
              <a:rPr lang="en-US" dirty="0" smtClean="0"/>
              <a:t>Included within this category are natural and accidental disasters as well as deliberately caused human-made disasters. </a:t>
            </a:r>
          </a:p>
          <a:p>
            <a:r>
              <a:rPr lang="en-US" dirty="0" smtClean="0"/>
              <a:t>Natural disasters include events such as hurricanes, floods, tornadoes, earthquakes, volcanic eruptions, and avalanches. Accidental disasters may include motor vehicle accidents (MVA), boat, train, airplane accidents, fires, and explosions. Deliberately caused human-made disasters (i.e., intentional human design or IHD) involve bombings, rape, hostage situations, assault and battery, robbery, and industrial accidents.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Type II </a:t>
            </a:r>
            <a:r>
              <a:rPr lang="en-US" dirty="0" smtClean="0"/>
              <a:t>Life Events</a:t>
            </a:r>
            <a:endParaRPr lang="en-US" dirty="0"/>
          </a:p>
        </p:txBody>
      </p:sp>
      <p:sp>
        <p:nvSpPr>
          <p:cNvPr id="3" name="Содержимое 2"/>
          <p:cNvSpPr>
            <a:spLocks noGrp="1"/>
          </p:cNvSpPr>
          <p:nvPr>
            <p:ph idx="1"/>
          </p:nvPr>
        </p:nvSpPr>
        <p:spPr/>
        <p:txBody>
          <a:bodyPr>
            <a:normAutofit fontScale="70000" lnSpcReduction="20000"/>
          </a:bodyPr>
          <a:lstStyle/>
          <a:p>
            <a:r>
              <a:rPr lang="en-US" dirty="0" smtClean="0"/>
              <a:t>Sustained and repeated traumatic events (or Type II traumatic events) typically involve chronic, repeated, and ongoing exposure. Examples include natural and technological disasters such as chronic illness, nuclear accidents, and toxic spills. </a:t>
            </a:r>
          </a:p>
          <a:p>
            <a:r>
              <a:rPr lang="en-US" dirty="0" smtClean="0"/>
              <a:t>Events resulting from intentional human design include combat, child sexual abuse, battered syndrome (i.e., spousal abuse), being taken as political prisoner or prisoner of war (POW), and Holocaust victimization. </a:t>
            </a:r>
          </a:p>
          <a:p>
            <a:r>
              <a:rPr lang="en-US" dirty="0" smtClean="0"/>
              <a:t>It is important to consider that research indicates that, despite the heterogeneity of traumatic events, individuals who directly or vicariously experience such events show similar profiles of psychopathology including chronic PTSD and commonly observed </a:t>
            </a:r>
            <a:r>
              <a:rPr lang="en-US" dirty="0" err="1" smtClean="0"/>
              <a:t>comorbid</a:t>
            </a:r>
            <a:r>
              <a:rPr lang="en-US" dirty="0" smtClean="0"/>
              <a:t> disorders such as depression, generalized anxiety disorder, and substance abuse (Solomon, </a:t>
            </a:r>
            <a:r>
              <a:rPr lang="en-US" dirty="0" err="1" smtClean="0"/>
              <a:t>Gerrity</a:t>
            </a:r>
            <a:r>
              <a:rPr lang="en-US" dirty="0" smtClean="0"/>
              <a:t>, &amp; Muff, 1992).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Introduction</a:t>
            </a:r>
            <a:endParaRPr lang="en-US" dirty="0"/>
          </a:p>
        </p:txBody>
      </p:sp>
      <p:sp>
        <p:nvSpPr>
          <p:cNvPr id="3" name="Содержимое 2"/>
          <p:cNvSpPr>
            <a:spLocks noGrp="1"/>
          </p:cNvSpPr>
          <p:nvPr>
            <p:ph idx="1"/>
          </p:nvPr>
        </p:nvSpPr>
        <p:spPr/>
        <p:txBody>
          <a:bodyPr>
            <a:normAutofit fontScale="92500"/>
          </a:bodyPr>
          <a:lstStyle/>
          <a:p>
            <a:r>
              <a:rPr lang="en-US" dirty="0" smtClean="0"/>
              <a:t>This course is a part of </a:t>
            </a:r>
            <a:r>
              <a:rPr lang="en-US" dirty="0" err="1" smtClean="0"/>
              <a:t>Psychotraumatology</a:t>
            </a:r>
            <a:endParaRPr lang="en-US" dirty="0" smtClean="0"/>
          </a:p>
          <a:p>
            <a:r>
              <a:rPr lang="en-US" i="1" dirty="0" err="1" smtClean="0"/>
              <a:t>Psychotraumatology</a:t>
            </a:r>
            <a:r>
              <a:rPr lang="en-US" i="1" dirty="0" smtClean="0"/>
              <a:t> is the study of </a:t>
            </a:r>
            <a:r>
              <a:rPr lang="en-US" b="1" i="1" dirty="0" smtClean="0"/>
              <a:t>natural </a:t>
            </a:r>
            <a:r>
              <a:rPr lang="en-US" i="1" dirty="0" smtClean="0"/>
              <a:t>and </a:t>
            </a:r>
            <a:r>
              <a:rPr lang="en-US" b="1" i="1" dirty="0" smtClean="0"/>
              <a:t>man-made trauma </a:t>
            </a:r>
            <a:r>
              <a:rPr lang="en-US" i="1" dirty="0" smtClean="0"/>
              <a:t>(from </a:t>
            </a:r>
            <a:r>
              <a:rPr lang="en-US" b="1" i="1" dirty="0" smtClean="0"/>
              <a:t>the natural trauma of the accidental and the geophysical </a:t>
            </a:r>
            <a:r>
              <a:rPr lang="en-US" i="1" dirty="0" smtClean="0"/>
              <a:t>to </a:t>
            </a:r>
            <a:r>
              <a:rPr lang="en-US" b="1" i="1" dirty="0" smtClean="0"/>
              <a:t>the horrors of human inadvertent or volitional cruelty</a:t>
            </a:r>
            <a:r>
              <a:rPr lang="en-US" i="1" dirty="0" smtClean="0"/>
              <a:t>), the </a:t>
            </a:r>
            <a:r>
              <a:rPr lang="en-US" b="1" i="1" dirty="0" smtClean="0"/>
              <a:t>social and psychobiological effects </a:t>
            </a:r>
            <a:r>
              <a:rPr lang="en-US" i="1" dirty="0" smtClean="0"/>
              <a:t>thereof, and the </a:t>
            </a:r>
            <a:r>
              <a:rPr lang="en-US" b="1" i="1" smtClean="0"/>
              <a:t>predictive-preventive-interventionist parameters </a:t>
            </a:r>
            <a:r>
              <a:rPr lang="en-US" i="1" dirty="0" smtClean="0"/>
              <a:t>which evolve from that study (</a:t>
            </a:r>
            <a:r>
              <a:rPr lang="en-US" dirty="0" smtClean="0"/>
              <a:t>Donovan</a:t>
            </a:r>
            <a:r>
              <a:rPr lang="en-US" i="1" dirty="0" smtClean="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t>comorbid</a:t>
            </a:r>
            <a:r>
              <a:rPr lang="en-US" b="1" dirty="0" smtClean="0"/>
              <a:t> disorders</a:t>
            </a:r>
            <a:endParaRPr lang="en-US" dirty="0"/>
          </a:p>
        </p:txBody>
      </p:sp>
      <p:sp>
        <p:nvSpPr>
          <p:cNvPr id="3" name="Содержимое 2"/>
          <p:cNvSpPr>
            <a:spLocks noGrp="1"/>
          </p:cNvSpPr>
          <p:nvPr>
            <p:ph idx="1"/>
          </p:nvPr>
        </p:nvSpPr>
        <p:spPr/>
        <p:txBody>
          <a:bodyPr/>
          <a:lstStyle/>
          <a:p>
            <a:r>
              <a:rPr lang="en-US" b="1" dirty="0" smtClean="0"/>
              <a:t>depression, generalized anxiety disorder, and substance abuse, personality disorders</a:t>
            </a:r>
            <a:endParaRPr lang="en-US" dirty="0" smtClean="0"/>
          </a:p>
          <a:p>
            <a:endParaRPr lang="en-US" b="1" dirty="0" smtClean="0"/>
          </a:p>
          <a:p>
            <a:r>
              <a:rPr lang="en-US" b="1" dirty="0" smtClean="0"/>
              <a:t>(41% criminal victims) sexual dysfunction</a:t>
            </a:r>
          </a:p>
          <a:p>
            <a:r>
              <a:rPr lang="en-US" b="1" dirty="0" smtClean="0"/>
              <a:t>(27% criminal victims) obsessive-compulsive symptoms</a:t>
            </a:r>
          </a:p>
          <a:p>
            <a:r>
              <a:rPr lang="en-US" b="1" dirty="0" smtClean="0"/>
              <a:t>(82% criminal victims) depression</a:t>
            </a:r>
          </a:p>
          <a:p>
            <a:r>
              <a:rPr lang="en-US" b="1" dirty="0" smtClean="0"/>
              <a:t>(18% criminal victims) phobias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Life Prevalence</a:t>
            </a:r>
            <a:endParaRPr lang="en-US" b="1" dirty="0"/>
          </a:p>
        </p:txBody>
      </p:sp>
      <p:sp>
        <p:nvSpPr>
          <p:cNvPr id="3" name="Содержимое 2"/>
          <p:cNvSpPr>
            <a:spLocks noGrp="1"/>
          </p:cNvSpPr>
          <p:nvPr>
            <p:ph idx="1"/>
          </p:nvPr>
        </p:nvSpPr>
        <p:spPr/>
        <p:txBody>
          <a:bodyPr/>
          <a:lstStyle/>
          <a:p>
            <a:r>
              <a:rPr lang="ru-RU" dirty="0" smtClean="0"/>
              <a:t>7.8% (</a:t>
            </a:r>
            <a:r>
              <a:rPr lang="de-CH" dirty="0" smtClean="0"/>
              <a:t>Breslau</a:t>
            </a:r>
            <a:r>
              <a:rPr lang="ru-RU" dirty="0" smtClean="0"/>
              <a:t>, </a:t>
            </a:r>
            <a:r>
              <a:rPr lang="de-CH" dirty="0" smtClean="0"/>
              <a:t>Kessler</a:t>
            </a:r>
            <a:r>
              <a:rPr lang="ru-RU" dirty="0" smtClean="0"/>
              <a:t> &amp; </a:t>
            </a:r>
            <a:r>
              <a:rPr lang="de-CH" dirty="0" err="1" smtClean="0"/>
              <a:t>Chilcoat</a:t>
            </a:r>
            <a:r>
              <a:rPr lang="ru-RU" dirty="0" smtClean="0"/>
              <a:t>, </a:t>
            </a:r>
            <a:r>
              <a:rPr lang="de-CH" dirty="0" smtClean="0"/>
              <a:t>et al</a:t>
            </a:r>
            <a:r>
              <a:rPr lang="ru-RU" dirty="0" smtClean="0"/>
              <a:t>. 1998), 5% </a:t>
            </a:r>
            <a:r>
              <a:rPr lang="en-US" dirty="0" smtClean="0"/>
              <a:t>men</a:t>
            </a:r>
            <a:r>
              <a:rPr lang="ru-RU" dirty="0" smtClean="0"/>
              <a:t> и 10% </a:t>
            </a:r>
            <a:r>
              <a:rPr lang="en-US" dirty="0" smtClean="0"/>
              <a:t>women</a:t>
            </a:r>
          </a:p>
          <a:p>
            <a:r>
              <a:rPr lang="en-US" dirty="0" smtClean="0"/>
              <a:t>Women </a:t>
            </a:r>
            <a:r>
              <a:rPr lang="ru-RU" dirty="0" smtClean="0"/>
              <a:t>– 2.9%</a:t>
            </a:r>
            <a:r>
              <a:rPr lang="en-US" dirty="0" smtClean="0"/>
              <a:t>, men</a:t>
            </a:r>
            <a:r>
              <a:rPr lang="ru-RU" dirty="0" smtClean="0"/>
              <a:t>– 0.9% (</a:t>
            </a:r>
            <a:r>
              <a:rPr lang="de-DE" dirty="0" smtClean="0"/>
              <a:t>Alonso</a:t>
            </a:r>
            <a:r>
              <a:rPr lang="ru-RU" dirty="0" smtClean="0"/>
              <a:t>, </a:t>
            </a:r>
            <a:r>
              <a:rPr lang="de-DE" dirty="0" smtClean="0"/>
              <a:t>Angermeyer</a:t>
            </a:r>
            <a:r>
              <a:rPr lang="ru-RU" dirty="0" smtClean="0"/>
              <a:t>, </a:t>
            </a:r>
            <a:r>
              <a:rPr lang="de-DE" dirty="0" err="1" smtClean="0"/>
              <a:t>Bernert</a:t>
            </a:r>
            <a:r>
              <a:rPr lang="ru-RU" dirty="0" smtClean="0"/>
              <a:t>, </a:t>
            </a:r>
            <a:r>
              <a:rPr lang="de-DE" dirty="0" err="1" smtClean="0"/>
              <a:t>Bruffaerts</a:t>
            </a:r>
            <a:r>
              <a:rPr lang="de-DE" dirty="0" smtClean="0"/>
              <a:t> et al</a:t>
            </a:r>
            <a:r>
              <a:rPr lang="ru-RU" dirty="0" smtClean="0"/>
              <a:t>. (2004)</a:t>
            </a:r>
            <a:endParaRPr lang="en-US" dirty="0" smtClean="0"/>
          </a:p>
          <a:p>
            <a:r>
              <a:rPr lang="en-US" dirty="0" smtClean="0"/>
              <a:t>Medical workers (paramedics) 20-30%</a:t>
            </a:r>
            <a:endParaRPr lang="ru-RU" dirty="0" smtClean="0"/>
          </a:p>
          <a:p>
            <a:r>
              <a:rPr lang="en-US" dirty="0" smtClean="0"/>
              <a:t>Soldiers  (30-50%)</a:t>
            </a:r>
          </a:p>
          <a:p>
            <a:r>
              <a:rPr lang="en-US" dirty="0" smtClean="0"/>
              <a:t>Rape, physical, sexual assault</a:t>
            </a:r>
          </a:p>
          <a:p>
            <a:endParaRPr lang="ru-RU"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PTSD </a:t>
            </a:r>
            <a:endParaRPr lang="en-US" dirty="0"/>
          </a:p>
        </p:txBody>
      </p:sp>
      <p:sp>
        <p:nvSpPr>
          <p:cNvPr id="3" name="Подзаголовок 2"/>
          <p:cNvSpPr>
            <a:spLocks noGrp="1"/>
          </p:cNvSpPr>
          <p:nvPr>
            <p:ph type="subTitle" idx="1"/>
          </p:nvPr>
        </p:nvSpPr>
        <p:spPr/>
        <p:txBody>
          <a:bodyPr/>
          <a:lstStyle/>
          <a:p>
            <a:r>
              <a:rPr lang="en-US" b="1" smtClean="0"/>
              <a:t>Differential diagnosis</a:t>
            </a:r>
            <a:endParaRPr lang="en-US" b="1" dirty="0" smtClean="0"/>
          </a:p>
          <a:p>
            <a:r>
              <a:rPr lang="en-US" b="1" dirty="0" smtClean="0"/>
              <a:t>Current Diagnostic Criteria and Other Considerations</a:t>
            </a:r>
            <a:endParaRPr lang="en-US" dirty="0"/>
          </a:p>
        </p:txBody>
      </p:sp>
    </p:spTree>
    <p:extLst>
      <p:ext uri="{BB962C8B-B14F-4D97-AF65-F5344CB8AC3E}">
        <p14:creationId xmlns:p14="http://schemas.microsoft.com/office/powerpoint/2010/main" val="174030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P</a:t>
            </a:r>
            <a:r>
              <a:rPr lang="en-US" dirty="0" smtClean="0"/>
              <a:t>ost</a:t>
            </a:r>
            <a:r>
              <a:rPr lang="en-US" b="1" dirty="0" smtClean="0"/>
              <a:t>t</a:t>
            </a:r>
            <a:r>
              <a:rPr lang="en-US" dirty="0" smtClean="0"/>
              <a:t>raumatic </a:t>
            </a:r>
            <a:r>
              <a:rPr lang="en-US" b="1" dirty="0" smtClean="0"/>
              <a:t>S</a:t>
            </a:r>
            <a:r>
              <a:rPr lang="en-US" dirty="0" smtClean="0"/>
              <a:t>tress </a:t>
            </a:r>
            <a:r>
              <a:rPr lang="en-US" b="1" dirty="0" smtClean="0"/>
              <a:t>D</a:t>
            </a:r>
            <a:r>
              <a:rPr lang="en-US" dirty="0" smtClean="0"/>
              <a:t>isorder</a:t>
            </a:r>
            <a:endParaRPr lang="en-US" dirty="0"/>
          </a:p>
        </p:txBody>
      </p:sp>
      <p:sp>
        <p:nvSpPr>
          <p:cNvPr id="3" name="Содержимое 2"/>
          <p:cNvSpPr>
            <a:spLocks noGrp="1"/>
          </p:cNvSpPr>
          <p:nvPr>
            <p:ph idx="1"/>
          </p:nvPr>
        </p:nvSpPr>
        <p:spPr/>
        <p:txBody>
          <a:bodyPr>
            <a:normAutofit lnSpcReduction="10000"/>
          </a:bodyPr>
          <a:lstStyle/>
          <a:p>
            <a:r>
              <a:rPr lang="en-US" dirty="0" smtClean="0"/>
              <a:t>PTSD may develop </a:t>
            </a:r>
            <a:r>
              <a:rPr lang="en-US" b="1" dirty="0" smtClean="0"/>
              <a:t>following</a:t>
            </a:r>
            <a:r>
              <a:rPr lang="en-US" dirty="0" smtClean="0"/>
              <a:t> exposure to an </a:t>
            </a:r>
            <a:r>
              <a:rPr lang="en-US" b="1" dirty="0" smtClean="0"/>
              <a:t>extremely threatening or horrific event </a:t>
            </a:r>
            <a:r>
              <a:rPr lang="en-US" dirty="0" smtClean="0"/>
              <a:t>or series of events (ICD-11)</a:t>
            </a:r>
          </a:p>
          <a:p>
            <a:r>
              <a:rPr lang="en-US" dirty="0" smtClean="0"/>
              <a:t>Arises as a delayed or protracted response to a </a:t>
            </a:r>
            <a:r>
              <a:rPr lang="en-US" b="1" dirty="0" smtClean="0"/>
              <a:t>stressful event or situation (of either brief or long duration) </a:t>
            </a:r>
            <a:r>
              <a:rPr lang="en-US" dirty="0" smtClean="0"/>
              <a:t>of an exceptionally threatening or catastrophic nature, which </a:t>
            </a:r>
            <a:r>
              <a:rPr lang="en-US" u="sng" dirty="0" smtClean="0"/>
              <a:t>is likely to cause pervasive distress in almost anyone</a:t>
            </a:r>
            <a:r>
              <a:rPr lang="en-US" dirty="0" smtClean="0"/>
              <a:t> (ICD-10)</a:t>
            </a:r>
          </a:p>
          <a:p>
            <a:endParaRPr lang="en-US" dirty="0"/>
          </a:p>
        </p:txBody>
      </p:sp>
    </p:spTree>
    <p:extLst>
      <p:ext uri="{BB962C8B-B14F-4D97-AF65-F5344CB8AC3E}">
        <p14:creationId xmlns:p14="http://schemas.microsoft.com/office/powerpoint/2010/main" val="196999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Criterion </a:t>
            </a:r>
            <a:r>
              <a:rPr lang="en-US" b="1" dirty="0" smtClean="0">
                <a:solidFill>
                  <a:srgbClr val="FF0000"/>
                </a:solidFill>
              </a:rPr>
              <a:t>A</a:t>
            </a:r>
            <a:r>
              <a:rPr lang="en-US" b="1" dirty="0" smtClean="0"/>
              <a:t> ICD-11</a:t>
            </a:r>
            <a:r>
              <a:rPr lang="en-US" dirty="0" smtClean="0"/>
              <a:t/>
            </a:r>
            <a:br>
              <a:rPr lang="en-US" dirty="0" smtClean="0"/>
            </a:br>
            <a:r>
              <a:rPr lang="en-US" dirty="0" smtClean="0"/>
              <a:t>Traumatic life events </a:t>
            </a:r>
            <a:endParaRPr lang="en-US" dirty="0"/>
          </a:p>
        </p:txBody>
      </p:sp>
      <p:graphicFrame>
        <p:nvGraphicFramePr>
          <p:cNvPr id="4" name="Содержимое 3"/>
          <p:cNvGraphicFramePr>
            <a:graphicFrameLocks noGrp="1"/>
          </p:cNvGraphicFramePr>
          <p:nvPr>
            <p:ph idx="1"/>
          </p:nvPr>
        </p:nvGraphicFramePr>
        <p:xfrm>
          <a:off x="457200" y="1600200"/>
          <a:ext cx="8229600" cy="2748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Type I (short)</a:t>
                      </a:r>
                      <a:endParaRPr lang="en-US" dirty="0"/>
                    </a:p>
                  </a:txBody>
                  <a:tcPr/>
                </a:tc>
                <a:tc>
                  <a:txBody>
                    <a:bodyPr/>
                    <a:lstStyle/>
                    <a:p>
                      <a:r>
                        <a:rPr lang="en-US" dirty="0" smtClean="0"/>
                        <a:t>Type II (longtime)</a:t>
                      </a:r>
                      <a:endParaRPr lang="en-US" dirty="0"/>
                    </a:p>
                  </a:txBody>
                  <a:tcPr/>
                </a:tc>
              </a:tr>
              <a:tr h="370840">
                <a:tc>
                  <a:txBody>
                    <a:bodyPr/>
                    <a:lstStyle/>
                    <a:p>
                      <a:r>
                        <a:rPr lang="en-US" b="1" dirty="0" smtClean="0"/>
                        <a:t>motor vehicle accidents (MVA), boat, train, airplane accidents, fires, and explosions</a:t>
                      </a:r>
                      <a:endParaRPr lang="en-US" dirty="0"/>
                    </a:p>
                  </a:txBody>
                  <a:tcPr/>
                </a:tc>
                <a:tc>
                  <a:txBody>
                    <a:bodyPr/>
                    <a:lstStyle/>
                    <a:p>
                      <a:r>
                        <a:rPr lang="en-US" sz="1800" b="1" i="0" kern="1200" dirty="0" smtClean="0">
                          <a:solidFill>
                            <a:schemeClr val="dk1"/>
                          </a:solidFill>
                          <a:latin typeface="+mn-lt"/>
                          <a:ea typeface="+mn-ea"/>
                          <a:cs typeface="+mn-cs"/>
                        </a:rPr>
                        <a:t>natural and technological disasters </a:t>
                      </a:r>
                      <a:endParaRPr lang="en-US" dirty="0"/>
                    </a:p>
                  </a:txBody>
                  <a:tcPr/>
                </a:tc>
              </a:tr>
              <a:tr h="370840">
                <a:tc>
                  <a:txBody>
                    <a:bodyPr/>
                    <a:lstStyle/>
                    <a:p>
                      <a:r>
                        <a:rPr lang="en-US" sz="1800" b="1" i="0" kern="1200" dirty="0" smtClean="0">
                          <a:solidFill>
                            <a:schemeClr val="dk1"/>
                          </a:solidFill>
                          <a:latin typeface="+mn-lt"/>
                          <a:ea typeface="+mn-ea"/>
                          <a:cs typeface="+mn-cs"/>
                        </a:rPr>
                        <a:t>involve bombings, rape, hostage situations, assault and battery, robbery, and industrial accidents</a:t>
                      </a:r>
                      <a:endParaRPr lang="en-US" dirty="0"/>
                    </a:p>
                  </a:txBody>
                  <a:tcPr/>
                </a:tc>
                <a:tc>
                  <a:txBody>
                    <a:bodyPr/>
                    <a:lstStyle/>
                    <a:p>
                      <a:r>
                        <a:rPr lang="en-US" sz="1800" b="1" i="0" kern="1200" dirty="0" smtClean="0">
                          <a:solidFill>
                            <a:schemeClr val="dk1"/>
                          </a:solidFill>
                          <a:latin typeface="+mn-lt"/>
                          <a:ea typeface="+mn-ea"/>
                          <a:cs typeface="+mn-cs"/>
                        </a:rPr>
                        <a:t>intentional human design include combat, child sexual abuse, battered syndrome (i.e., spousal abuse), being taken as political prisoner or prisoner of war (POW), and Holocaust victimization</a:t>
                      </a:r>
                      <a:endParaRPr lang="en-US" dirty="0"/>
                    </a:p>
                  </a:txBody>
                  <a:tcPr/>
                </a:tc>
              </a:tr>
            </a:tbl>
          </a:graphicData>
        </a:graphic>
      </p:graphicFrame>
    </p:spTree>
    <p:extLst>
      <p:ext uri="{BB962C8B-B14F-4D97-AF65-F5344CB8AC3E}">
        <p14:creationId xmlns:p14="http://schemas.microsoft.com/office/powerpoint/2010/main" val="125546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Which of events</a:t>
            </a:r>
            <a:br>
              <a:rPr lang="en-US" b="1" dirty="0" smtClean="0"/>
            </a:br>
            <a:r>
              <a:rPr lang="en-US" dirty="0" smtClean="0"/>
              <a:t>LEC-5</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a:effectLst/>
        </p:spPr>
      </p:pic>
    </p:spTree>
    <p:extLst>
      <p:ext uri="{BB962C8B-B14F-4D97-AF65-F5344CB8AC3E}">
        <p14:creationId xmlns:p14="http://schemas.microsoft.com/office/powerpoint/2010/main" val="318490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LEC-5</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a:effectLst/>
        </p:spPr>
      </p:pic>
    </p:spTree>
    <p:extLst>
      <p:ext uri="{BB962C8B-B14F-4D97-AF65-F5344CB8AC3E}">
        <p14:creationId xmlns:p14="http://schemas.microsoft.com/office/powerpoint/2010/main" val="288602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r>
              <a:rPr lang="en-US" dirty="0" smtClean="0"/>
              <a:t>PTSD Symptoms ICD-11</a:t>
            </a:r>
            <a:endParaRPr lang="en-US" dirty="0"/>
          </a:p>
        </p:txBody>
      </p:sp>
      <p:sp>
        <p:nvSpPr>
          <p:cNvPr id="3" name="Содержимое 2"/>
          <p:cNvSpPr>
            <a:spLocks noGrp="1"/>
          </p:cNvSpPr>
          <p:nvPr>
            <p:ph idx="1"/>
          </p:nvPr>
        </p:nvSpPr>
        <p:spPr>
          <a:xfrm>
            <a:off x="228600" y="1219200"/>
            <a:ext cx="8610600" cy="5334000"/>
          </a:xfrm>
        </p:spPr>
        <p:txBody>
          <a:bodyPr>
            <a:normAutofit fontScale="77500" lnSpcReduction="20000"/>
          </a:bodyPr>
          <a:lstStyle/>
          <a:p>
            <a:pPr marL="514350" indent="-514350">
              <a:buNone/>
            </a:pPr>
            <a:r>
              <a:rPr lang="en-US" b="1" dirty="0" smtClean="0">
                <a:solidFill>
                  <a:srgbClr val="FF0000"/>
                </a:solidFill>
              </a:rPr>
              <a:t>b)    </a:t>
            </a:r>
            <a:r>
              <a:rPr lang="en-US" b="1" u="sng" dirty="0" smtClean="0"/>
              <a:t>re-experiencing</a:t>
            </a:r>
            <a:r>
              <a:rPr lang="en-US" dirty="0" smtClean="0"/>
              <a:t> the traumatic event or events </a:t>
            </a:r>
            <a:r>
              <a:rPr lang="en-US" b="1" dirty="0" smtClean="0"/>
              <a:t>in the present </a:t>
            </a:r>
            <a:r>
              <a:rPr lang="en-US" dirty="0" smtClean="0"/>
              <a:t>in </a:t>
            </a:r>
            <a:r>
              <a:rPr lang="en-US" b="1" dirty="0" smtClean="0"/>
              <a:t>the form of vivid intrusive memories, flashbacks, or nightmares</a:t>
            </a:r>
            <a:r>
              <a:rPr lang="en-US" dirty="0" smtClean="0"/>
              <a:t>. Re-experiencing may occur via one or multiple sensory modalities and is typically accompanied by strong or overwhelming emotions, particularly fear or horror, and strong physical sensations; </a:t>
            </a:r>
          </a:p>
          <a:p>
            <a:pPr marL="514350" indent="-514350">
              <a:buNone/>
            </a:pPr>
            <a:r>
              <a:rPr lang="en-US" b="1" dirty="0" smtClean="0">
                <a:solidFill>
                  <a:srgbClr val="FF0000"/>
                </a:solidFill>
              </a:rPr>
              <a:t>c)     </a:t>
            </a:r>
            <a:r>
              <a:rPr lang="en-US" b="1" u="sng" dirty="0" smtClean="0"/>
              <a:t>avoidance</a:t>
            </a:r>
            <a:r>
              <a:rPr lang="en-US" b="1" dirty="0" smtClean="0"/>
              <a:t> of thoughts and memories</a:t>
            </a:r>
            <a:r>
              <a:rPr lang="en-US" dirty="0" smtClean="0"/>
              <a:t> </a:t>
            </a:r>
            <a:r>
              <a:rPr lang="en-US" b="1" dirty="0" smtClean="0"/>
              <a:t>of the event </a:t>
            </a:r>
            <a:r>
              <a:rPr lang="en-US" dirty="0" smtClean="0"/>
              <a:t>or events, or </a:t>
            </a:r>
            <a:r>
              <a:rPr lang="en-US" b="1" dirty="0" smtClean="0"/>
              <a:t>avoidance of activities, situations, or people </a:t>
            </a:r>
            <a:r>
              <a:rPr lang="en-US" dirty="0" smtClean="0"/>
              <a:t>reminiscent of the event(s); </a:t>
            </a:r>
          </a:p>
          <a:p>
            <a:pPr marL="514350" indent="-514350">
              <a:buNone/>
            </a:pPr>
            <a:r>
              <a:rPr lang="en-US" b="1" dirty="0" smtClean="0"/>
              <a:t> </a:t>
            </a:r>
            <a:r>
              <a:rPr lang="en-US" b="1" dirty="0" smtClean="0">
                <a:solidFill>
                  <a:srgbClr val="FF0000"/>
                </a:solidFill>
              </a:rPr>
              <a:t>d)   </a:t>
            </a:r>
            <a:r>
              <a:rPr lang="en-US" b="1" u="sng" dirty="0" smtClean="0"/>
              <a:t>persistent perceptions of heightened current threat</a:t>
            </a:r>
            <a:r>
              <a:rPr lang="en-US" dirty="0" smtClean="0"/>
              <a:t>, for example as indicated by</a:t>
            </a:r>
            <a:r>
              <a:rPr lang="en-US" b="1" dirty="0" smtClean="0"/>
              <a:t> </a:t>
            </a:r>
            <a:r>
              <a:rPr lang="en-US" b="1" dirty="0" err="1" smtClean="0"/>
              <a:t>hypervigilance</a:t>
            </a:r>
            <a:r>
              <a:rPr lang="en-US" b="1" dirty="0" smtClean="0"/>
              <a:t> </a:t>
            </a:r>
            <a:r>
              <a:rPr lang="en-US" dirty="0" smtClean="0"/>
              <a:t>or an </a:t>
            </a:r>
            <a:r>
              <a:rPr lang="en-US" b="1" dirty="0" smtClean="0"/>
              <a:t>enhanced startle reaction to stimuli </a:t>
            </a:r>
            <a:r>
              <a:rPr lang="en-US" dirty="0" smtClean="0"/>
              <a:t>such as unexpected noises. </a:t>
            </a:r>
          </a:p>
          <a:p>
            <a:pPr marL="514350" indent="-514350">
              <a:buNone/>
            </a:pPr>
            <a:r>
              <a:rPr lang="en-US" dirty="0" smtClean="0"/>
              <a:t>The symptoms persist for at least several weeks and cause significant impairment in personal, family, social, educational, occupational or other important areas of functioning.</a:t>
            </a:r>
            <a:endParaRPr lang="en-US" dirty="0"/>
          </a:p>
        </p:txBody>
      </p:sp>
    </p:spTree>
    <p:extLst>
      <p:ext uri="{BB962C8B-B14F-4D97-AF65-F5344CB8AC3E}">
        <p14:creationId xmlns:p14="http://schemas.microsoft.com/office/powerpoint/2010/main" val="417772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PTSD Symptoms ICD-10</a:t>
            </a:r>
            <a:endParaRPr lang="en-US" dirty="0"/>
          </a:p>
        </p:txBody>
      </p:sp>
      <p:sp>
        <p:nvSpPr>
          <p:cNvPr id="3" name="Содержимое 2"/>
          <p:cNvSpPr>
            <a:spLocks noGrp="1"/>
          </p:cNvSpPr>
          <p:nvPr>
            <p:ph idx="1"/>
          </p:nvPr>
        </p:nvSpPr>
        <p:spPr>
          <a:xfrm>
            <a:off x="228600" y="1295400"/>
            <a:ext cx="8686800" cy="5257800"/>
          </a:xfrm>
        </p:spPr>
        <p:txBody>
          <a:bodyPr>
            <a:normAutofit fontScale="85000" lnSpcReduction="10000"/>
          </a:bodyPr>
          <a:lstStyle/>
          <a:p>
            <a:endParaRPr lang="en-US" dirty="0" smtClean="0"/>
          </a:p>
          <a:p>
            <a:r>
              <a:rPr lang="en-US" dirty="0" smtClean="0"/>
              <a:t>Typical features include episodes of repeated reliving of the trauma in </a:t>
            </a:r>
            <a:r>
              <a:rPr lang="en-US" b="1" dirty="0" smtClean="0"/>
              <a:t>intrusive memories ("flashbacks"), </a:t>
            </a:r>
            <a:r>
              <a:rPr lang="en-US" dirty="0" smtClean="0"/>
              <a:t>dreams or nightmares, occurring against the persisting background of a sense of "numbness" and emotional blunting, detachment from other people, unresponsiveness to surroundings, </a:t>
            </a:r>
            <a:r>
              <a:rPr lang="en-US" dirty="0" err="1" smtClean="0"/>
              <a:t>anhedonia</a:t>
            </a:r>
            <a:r>
              <a:rPr lang="en-US" dirty="0" smtClean="0"/>
              <a:t>, and avoidance of activities and situations reminiscent of the trauma. There is usually a state of autonomic </a:t>
            </a:r>
            <a:r>
              <a:rPr lang="en-US" dirty="0" err="1" smtClean="0"/>
              <a:t>hyperarousal</a:t>
            </a:r>
            <a:r>
              <a:rPr lang="en-US" dirty="0" smtClean="0"/>
              <a:t> with </a:t>
            </a:r>
            <a:r>
              <a:rPr lang="en-US" dirty="0" err="1" smtClean="0"/>
              <a:t>hypervigilance</a:t>
            </a:r>
            <a:r>
              <a:rPr lang="en-US" dirty="0" smtClean="0"/>
              <a:t>, an enhanced startle reaction, and insomnia. Anxiety and depression are commonly associated with the above symptoms and signs, and suicidal ideation is not infrequent. </a:t>
            </a:r>
            <a:endParaRPr lang="en-US" dirty="0"/>
          </a:p>
        </p:txBody>
      </p:sp>
    </p:spTree>
    <p:extLst>
      <p:ext uri="{BB962C8B-B14F-4D97-AF65-F5344CB8AC3E}">
        <p14:creationId xmlns:p14="http://schemas.microsoft.com/office/powerpoint/2010/main" val="373393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dirty="0" smtClean="0"/>
              <a:t>Self-learning (homework)</a:t>
            </a:r>
            <a:br>
              <a:rPr lang="en-US" sz="3600" b="1" dirty="0" smtClean="0"/>
            </a:br>
            <a:r>
              <a:rPr lang="en-US" sz="3600" b="1" dirty="0" smtClean="0"/>
              <a:t>IES-R</a:t>
            </a:r>
            <a:endParaRPr lang="en-US" sz="3600" b="1" dirty="0"/>
          </a:p>
        </p:txBody>
      </p:sp>
      <p:pic>
        <p:nvPicPr>
          <p:cNvPr id="1026" name="Picture 2"/>
          <p:cNvPicPr>
            <a:picLocks noGrp="1" noChangeAspect="1" noChangeArrowheads="1"/>
          </p:cNvPicPr>
          <p:nvPr>
            <p:ph idx="1"/>
          </p:nvPr>
        </p:nvPicPr>
        <p:blipFill>
          <a:blip r:embed="rId2"/>
          <a:srcRect/>
          <a:stretch>
            <a:fillRect/>
          </a:stretch>
        </p:blipFill>
        <p:spPr bwMode="auto">
          <a:xfrm>
            <a:off x="140359" y="1371600"/>
            <a:ext cx="9080698" cy="5105400"/>
          </a:xfrm>
          <a:prstGeom prst="rect">
            <a:avLst/>
          </a:prstGeom>
          <a:noFill/>
          <a:ln w="9525">
            <a:noFill/>
            <a:miter lim="800000"/>
            <a:headEnd/>
            <a:tailEnd/>
          </a:ln>
          <a:effectLst/>
        </p:spPr>
      </p:pic>
    </p:spTree>
    <p:extLst>
      <p:ext uri="{BB962C8B-B14F-4D97-AF65-F5344CB8AC3E}">
        <p14:creationId xmlns:p14="http://schemas.microsoft.com/office/powerpoint/2010/main" val="36653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Historical aspects of </a:t>
            </a:r>
            <a:r>
              <a:rPr lang="en-US" dirty="0" err="1" smtClean="0"/>
              <a:t>psychotraumatology</a:t>
            </a:r>
            <a:endParaRPr lang="en-US" dirty="0"/>
          </a:p>
        </p:txBody>
      </p:sp>
      <p:sp>
        <p:nvSpPr>
          <p:cNvPr id="3" name="Подзаголовок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lstStyle/>
          <a:p>
            <a:r>
              <a:rPr lang="en-US" b="1" dirty="0" smtClean="0"/>
              <a:t>Self-learning (homework)</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826" y="1295400"/>
            <a:ext cx="8945165" cy="5029200"/>
          </a:xfrm>
          <a:prstGeom prst="rect">
            <a:avLst/>
          </a:prstGeom>
          <a:noFill/>
          <a:ln w="9525">
            <a:noFill/>
            <a:miter lim="800000"/>
            <a:headEnd/>
            <a:tailEnd/>
          </a:ln>
          <a:effectLst/>
        </p:spPr>
      </p:pic>
    </p:spTree>
    <p:extLst>
      <p:ext uri="{BB962C8B-B14F-4D97-AF65-F5344CB8AC3E}">
        <p14:creationId xmlns:p14="http://schemas.microsoft.com/office/powerpoint/2010/main" val="3620309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b="1" dirty="0" smtClean="0"/>
              <a:t>Kessler</a:t>
            </a:r>
            <a:r>
              <a:rPr lang="ru-RU" sz="3200" b="1" dirty="0" smtClean="0"/>
              <a:t>, 1995 (</a:t>
            </a:r>
            <a:r>
              <a:rPr lang="en-US" sz="3200" b="1" dirty="0" smtClean="0"/>
              <a:t>USA</a:t>
            </a:r>
            <a:r>
              <a:rPr lang="ru-RU" sz="3200" b="1" dirty="0" smtClean="0"/>
              <a:t>) </a:t>
            </a:r>
            <a:br>
              <a:rPr lang="ru-RU" sz="3200" b="1" dirty="0" smtClean="0"/>
            </a:br>
            <a:r>
              <a:rPr lang="ru-RU" sz="3200" b="1" dirty="0" smtClean="0"/>
              <a:t> (15 </a:t>
            </a:r>
            <a:r>
              <a:rPr lang="en-US" sz="3200" b="1" dirty="0" smtClean="0"/>
              <a:t>- </a:t>
            </a:r>
            <a:r>
              <a:rPr lang="ru-RU" sz="3200" b="1" dirty="0" smtClean="0"/>
              <a:t>65 </a:t>
            </a:r>
            <a:r>
              <a:rPr lang="en-US" sz="3200" b="1" dirty="0" smtClean="0"/>
              <a:t>years old </a:t>
            </a:r>
            <a:r>
              <a:rPr lang="ru-RU" sz="3200" b="1" dirty="0" smtClean="0"/>
              <a:t>, </a:t>
            </a:r>
            <a:r>
              <a:rPr lang="en-US" sz="3200" b="1" u="sng" dirty="0" smtClean="0"/>
              <a:t>PTSD</a:t>
            </a:r>
            <a:r>
              <a:rPr lang="ru-RU" sz="3200" b="1" u="sng" dirty="0" smtClean="0"/>
              <a:t> </a:t>
            </a:r>
            <a:r>
              <a:rPr lang="en-US" sz="3200" b="1" u="sng" dirty="0" smtClean="0"/>
              <a:t>life prevalence</a:t>
            </a:r>
            <a:r>
              <a:rPr lang="ru-RU" sz="3200" b="1" dirty="0" smtClean="0"/>
              <a:t>)</a:t>
            </a:r>
            <a:endParaRPr lang="en-US" sz="3200" b="1" dirty="0"/>
          </a:p>
        </p:txBody>
      </p:sp>
      <p:sp>
        <p:nvSpPr>
          <p:cNvPr id="3" name="Содержимое 2"/>
          <p:cNvSpPr>
            <a:spLocks noGrp="1"/>
          </p:cNvSpPr>
          <p:nvPr>
            <p:ph idx="1"/>
          </p:nvPr>
        </p:nvSpPr>
        <p:spPr/>
        <p:txBody>
          <a:bodyPr>
            <a:normAutofit fontScale="85000" lnSpcReduction="20000"/>
          </a:bodyPr>
          <a:lstStyle/>
          <a:p>
            <a:r>
              <a:rPr lang="en-US" dirty="0" smtClean="0"/>
              <a:t>Sexual assault</a:t>
            </a:r>
            <a:r>
              <a:rPr lang="ru-RU" dirty="0" smtClean="0"/>
              <a:t>  </a:t>
            </a:r>
            <a:r>
              <a:rPr lang="en-US" dirty="0" smtClean="0"/>
              <a:t>(</a:t>
            </a:r>
            <a:r>
              <a:rPr lang="ru-RU" dirty="0" smtClean="0"/>
              <a:t>5.5</a:t>
            </a:r>
            <a:r>
              <a:rPr lang="en-US" dirty="0" smtClean="0"/>
              <a:t>)</a:t>
            </a:r>
            <a:r>
              <a:rPr lang="ru-RU" dirty="0" smtClean="0"/>
              <a:t>  </a:t>
            </a:r>
            <a:r>
              <a:rPr lang="ru-RU" dirty="0" smtClean="0">
                <a:solidFill>
                  <a:srgbClr val="FF0000"/>
                </a:solidFill>
              </a:rPr>
              <a:t>55,5%</a:t>
            </a:r>
          </a:p>
          <a:p>
            <a:r>
              <a:rPr lang="en-US" dirty="0" smtClean="0"/>
              <a:t>sexual harassment (</a:t>
            </a:r>
            <a:r>
              <a:rPr lang="ru-RU" dirty="0" smtClean="0"/>
              <a:t>7.5</a:t>
            </a:r>
            <a:r>
              <a:rPr lang="en-US" dirty="0" smtClean="0"/>
              <a:t>)</a:t>
            </a:r>
            <a:r>
              <a:rPr lang="ru-RU" dirty="0" smtClean="0"/>
              <a:t> </a:t>
            </a:r>
            <a:r>
              <a:rPr lang="ru-RU" dirty="0" smtClean="0">
                <a:solidFill>
                  <a:srgbClr val="FF0000"/>
                </a:solidFill>
              </a:rPr>
              <a:t>19,3%</a:t>
            </a:r>
          </a:p>
          <a:p>
            <a:pPr>
              <a:tabLst>
                <a:tab pos="6011863" algn="l"/>
              </a:tabLst>
            </a:pPr>
            <a:r>
              <a:rPr lang="en-US" dirty="0" smtClean="0"/>
              <a:t>Soldiers, combat or exposure to a war-zone </a:t>
            </a:r>
            <a:r>
              <a:rPr lang="ru-RU" dirty="0" smtClean="0"/>
              <a:t> </a:t>
            </a:r>
            <a:r>
              <a:rPr lang="en-US" dirty="0" smtClean="0"/>
              <a:t>(</a:t>
            </a:r>
            <a:r>
              <a:rPr lang="ru-RU" dirty="0" smtClean="0"/>
              <a:t>3.2</a:t>
            </a:r>
            <a:r>
              <a:rPr lang="en-US" dirty="0" smtClean="0"/>
              <a:t>)</a:t>
            </a:r>
            <a:r>
              <a:rPr lang="ru-RU" dirty="0" smtClean="0"/>
              <a:t>  </a:t>
            </a:r>
            <a:r>
              <a:rPr lang="ru-RU" dirty="0" smtClean="0">
                <a:solidFill>
                  <a:srgbClr val="FF0000"/>
                </a:solidFill>
              </a:rPr>
              <a:t>38,8%</a:t>
            </a:r>
          </a:p>
          <a:p>
            <a:pPr>
              <a:tabLst>
                <a:tab pos="6011863" algn="l"/>
              </a:tabLst>
            </a:pPr>
            <a:r>
              <a:rPr lang="en-US" dirty="0" smtClean="0"/>
              <a:t>Assault with a weapon (</a:t>
            </a:r>
            <a:r>
              <a:rPr lang="ru-RU" dirty="0" smtClean="0"/>
              <a:t>12.9</a:t>
            </a:r>
            <a:r>
              <a:rPr lang="en-US" dirty="0" smtClean="0"/>
              <a:t>)</a:t>
            </a:r>
            <a:r>
              <a:rPr lang="ru-RU" dirty="0" smtClean="0"/>
              <a:t> 17,2%</a:t>
            </a:r>
          </a:p>
          <a:p>
            <a:pPr>
              <a:tabLst>
                <a:tab pos="6011863" algn="l"/>
              </a:tabLst>
            </a:pPr>
            <a:r>
              <a:rPr lang="en-US" dirty="0" smtClean="0"/>
              <a:t>Physical</a:t>
            </a:r>
            <a:r>
              <a:rPr lang="ru-RU" dirty="0" smtClean="0"/>
              <a:t> </a:t>
            </a:r>
            <a:r>
              <a:rPr lang="en-US" dirty="0" smtClean="0"/>
              <a:t>assault (</a:t>
            </a:r>
            <a:r>
              <a:rPr lang="ru-RU" dirty="0" smtClean="0"/>
              <a:t>9.0</a:t>
            </a:r>
            <a:r>
              <a:rPr lang="en-US" dirty="0" smtClean="0"/>
              <a:t>)</a:t>
            </a:r>
            <a:r>
              <a:rPr lang="ru-RU" dirty="0" smtClean="0"/>
              <a:t> 11,5%</a:t>
            </a:r>
          </a:p>
          <a:p>
            <a:pPr>
              <a:tabLst>
                <a:tab pos="6011863" algn="l"/>
              </a:tabLst>
            </a:pPr>
            <a:r>
              <a:rPr lang="en-US" dirty="0" smtClean="0"/>
              <a:t>Accidents (car, boat, train wreck) (</a:t>
            </a:r>
            <a:r>
              <a:rPr lang="ru-RU" dirty="0" smtClean="0"/>
              <a:t>19.4</a:t>
            </a:r>
            <a:r>
              <a:rPr lang="en-US" dirty="0" smtClean="0"/>
              <a:t>)</a:t>
            </a:r>
            <a:r>
              <a:rPr lang="ru-RU" dirty="0" smtClean="0"/>
              <a:t> 7%</a:t>
            </a:r>
          </a:p>
          <a:p>
            <a:pPr>
              <a:tabLst>
                <a:tab pos="6011863" algn="l"/>
              </a:tabLst>
            </a:pPr>
            <a:r>
              <a:rPr lang="en-US" dirty="0" smtClean="0"/>
              <a:t>To be a witness of accidents or</a:t>
            </a:r>
            <a:r>
              <a:rPr lang="ru-RU" dirty="0" smtClean="0"/>
              <a:t> </a:t>
            </a:r>
            <a:r>
              <a:rPr lang="en-US" dirty="0" smtClean="0"/>
              <a:t>assault</a:t>
            </a:r>
            <a:r>
              <a:rPr lang="ru-RU" dirty="0" smtClean="0"/>
              <a:t>  </a:t>
            </a:r>
            <a:r>
              <a:rPr lang="en-US" dirty="0" smtClean="0"/>
              <a:t>(</a:t>
            </a:r>
            <a:r>
              <a:rPr lang="ru-RU" dirty="0" smtClean="0"/>
              <a:t>25.0</a:t>
            </a:r>
            <a:r>
              <a:rPr lang="en-US" dirty="0" smtClean="0"/>
              <a:t>)</a:t>
            </a:r>
            <a:r>
              <a:rPr lang="ru-RU" dirty="0" smtClean="0"/>
              <a:t> 7%</a:t>
            </a:r>
          </a:p>
          <a:p>
            <a:pPr>
              <a:tabLst>
                <a:tab pos="6011863" algn="l"/>
              </a:tabLst>
            </a:pPr>
            <a:r>
              <a:rPr lang="en-US" dirty="0" smtClean="0"/>
              <a:t>Sexual or physical</a:t>
            </a:r>
            <a:r>
              <a:rPr lang="ru-RU" dirty="0" smtClean="0"/>
              <a:t> </a:t>
            </a:r>
            <a:r>
              <a:rPr lang="en-US" dirty="0" smtClean="0"/>
              <a:t>assault in childhood (</a:t>
            </a:r>
            <a:r>
              <a:rPr lang="ru-RU" dirty="0" smtClean="0"/>
              <a:t>4.0</a:t>
            </a:r>
            <a:r>
              <a:rPr lang="en-US" dirty="0" smtClean="0"/>
              <a:t>)</a:t>
            </a:r>
            <a:r>
              <a:rPr lang="ru-RU" dirty="0" smtClean="0"/>
              <a:t> </a:t>
            </a:r>
            <a:r>
              <a:rPr lang="ru-RU" dirty="0" smtClean="0">
                <a:solidFill>
                  <a:srgbClr val="FF0000"/>
                </a:solidFill>
              </a:rPr>
              <a:t>35,4%</a:t>
            </a:r>
          </a:p>
          <a:p>
            <a:pPr>
              <a:tabLst>
                <a:tab pos="6011863" algn="l"/>
              </a:tabLst>
            </a:pPr>
            <a:r>
              <a:rPr lang="en-US" dirty="0" smtClean="0"/>
              <a:t>Fire, explosion and natural disaster (</a:t>
            </a:r>
            <a:r>
              <a:rPr lang="ru-RU" dirty="0" smtClean="0"/>
              <a:t>17.1</a:t>
            </a:r>
            <a:r>
              <a:rPr lang="en-US" dirty="0" smtClean="0"/>
              <a:t>)</a:t>
            </a:r>
            <a:r>
              <a:rPr lang="ru-RU" dirty="0" smtClean="0"/>
              <a:t> 4,5%</a:t>
            </a:r>
          </a:p>
          <a:p>
            <a:pPr>
              <a:tabLst>
                <a:tab pos="6011863" algn="l"/>
              </a:tabLst>
            </a:pPr>
            <a:r>
              <a:rPr lang="en-US" dirty="0" smtClean="0"/>
              <a:t>Parental neglect (</a:t>
            </a:r>
            <a:r>
              <a:rPr lang="ru-RU" dirty="0" smtClean="0"/>
              <a:t>2.7</a:t>
            </a:r>
            <a:r>
              <a:rPr lang="en-US" dirty="0" smtClean="0"/>
              <a:t>)</a:t>
            </a:r>
            <a:r>
              <a:rPr lang="ru-RU" dirty="0" smtClean="0"/>
              <a:t> </a:t>
            </a:r>
            <a:r>
              <a:rPr lang="ru-RU" dirty="0" smtClean="0">
                <a:solidFill>
                  <a:srgbClr val="FF0000"/>
                </a:solidFill>
              </a:rPr>
              <a:t>21,8%</a:t>
            </a:r>
          </a:p>
          <a:p>
            <a:pPr>
              <a:tabLst>
                <a:tab pos="6011863" algn="l"/>
              </a:tabLst>
            </a:pPr>
            <a:endParaRPr lang="ru-RU" dirty="0" smtClean="0"/>
          </a:p>
          <a:p>
            <a:pPr>
              <a:tabLst>
                <a:tab pos="6011863" algn="l"/>
              </a:tabLst>
            </a:pPr>
            <a:endParaRPr lang="ru-RU" dirty="0" smtClean="0"/>
          </a:p>
          <a:p>
            <a:endParaRPr lang="en-US" dirty="0"/>
          </a:p>
        </p:txBody>
      </p:sp>
    </p:spTree>
    <p:extLst>
      <p:ext uri="{BB962C8B-B14F-4D97-AF65-F5344CB8AC3E}">
        <p14:creationId xmlns:p14="http://schemas.microsoft.com/office/powerpoint/2010/main" val="288308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PTSD Checklist 5 (PCL-5)</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a:effectLst/>
        </p:spPr>
      </p:pic>
    </p:spTree>
    <p:extLst>
      <p:ext uri="{BB962C8B-B14F-4D97-AF65-F5344CB8AC3E}">
        <p14:creationId xmlns:p14="http://schemas.microsoft.com/office/powerpoint/2010/main" val="423522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PTSD Checklist 5 (PCL-5)</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a:effectLst/>
        </p:spPr>
      </p:pic>
    </p:spTree>
    <p:extLst>
      <p:ext uri="{BB962C8B-B14F-4D97-AF65-F5344CB8AC3E}">
        <p14:creationId xmlns:p14="http://schemas.microsoft.com/office/powerpoint/2010/main" val="207812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PTSD Checklist 5 (PCL-5)</a:t>
            </a:r>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a:effectLst/>
        </p:spPr>
      </p:pic>
    </p:spTree>
    <p:extLst>
      <p:ext uri="{BB962C8B-B14F-4D97-AF65-F5344CB8AC3E}">
        <p14:creationId xmlns:p14="http://schemas.microsoft.com/office/powerpoint/2010/main" val="2837726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Acute stress reaction</a:t>
            </a:r>
            <a:endParaRPr lang="en-US" dirty="0"/>
          </a:p>
        </p:txBody>
      </p:sp>
      <p:sp>
        <p:nvSpPr>
          <p:cNvPr id="3" name="Содержимое 2"/>
          <p:cNvSpPr>
            <a:spLocks noGrp="1"/>
          </p:cNvSpPr>
          <p:nvPr>
            <p:ph idx="1"/>
          </p:nvPr>
        </p:nvSpPr>
        <p:spPr/>
        <p:txBody>
          <a:bodyPr>
            <a:normAutofit fontScale="77500" lnSpcReduction="20000"/>
          </a:bodyPr>
          <a:lstStyle/>
          <a:p>
            <a:r>
              <a:rPr lang="en-US" b="1" dirty="0" smtClean="0"/>
              <a:t>Acute stress reaction</a:t>
            </a:r>
            <a:r>
              <a:rPr lang="en-US" dirty="0" smtClean="0"/>
              <a:t> refers to the development of transient emotional, somatic, cognitive, or behavioral symptoms </a:t>
            </a:r>
            <a:r>
              <a:rPr lang="en-US" b="1" dirty="0" smtClean="0"/>
              <a:t>as a result of exposure to an event or situation </a:t>
            </a:r>
            <a:r>
              <a:rPr lang="en-US" dirty="0" smtClean="0"/>
              <a:t>(either short- or long-lasting) of an extremely threatening or horrific nature (e.g., natural or human-made disasters, combat, serious accidents, sexual violence, assault). </a:t>
            </a:r>
          </a:p>
          <a:p>
            <a:r>
              <a:rPr lang="en-US" b="1" dirty="0" smtClean="0"/>
              <a:t>Symptoms</a:t>
            </a:r>
            <a:r>
              <a:rPr lang="en-US" dirty="0" smtClean="0"/>
              <a:t> may include autonomic signs of anxiety (e.g., tachycardia, sweating, flushing), being in a </a:t>
            </a:r>
            <a:r>
              <a:rPr lang="en-US" b="1" dirty="0" smtClean="0"/>
              <a:t>daze, confusion, sadness, anxiety, anger, despair, </a:t>
            </a:r>
            <a:r>
              <a:rPr lang="en-US" b="1" dirty="0" err="1" smtClean="0"/>
              <a:t>overactivity</a:t>
            </a:r>
            <a:r>
              <a:rPr lang="en-US" b="1" dirty="0" smtClean="0"/>
              <a:t>, inactivity, social withdrawal, or stupor.</a:t>
            </a:r>
            <a:r>
              <a:rPr lang="en-US" dirty="0" smtClean="0"/>
              <a:t> </a:t>
            </a:r>
          </a:p>
          <a:p>
            <a:endParaRPr lang="en-US" dirty="0" smtClean="0"/>
          </a:p>
          <a:p>
            <a:r>
              <a:rPr lang="en-US" dirty="0" smtClean="0"/>
              <a:t>usually begins to subside </a:t>
            </a:r>
            <a:r>
              <a:rPr lang="en-US" b="1" dirty="0" smtClean="0"/>
              <a:t>within a few days after the event </a:t>
            </a:r>
            <a:r>
              <a:rPr lang="en-US" dirty="0" smtClean="0"/>
              <a:t>or following removal from the threatening situation.</a:t>
            </a:r>
            <a:endParaRPr lang="en-US" dirty="0"/>
          </a:p>
        </p:txBody>
      </p:sp>
    </p:spTree>
    <p:extLst>
      <p:ext uri="{BB962C8B-B14F-4D97-AF65-F5344CB8AC3E}">
        <p14:creationId xmlns:p14="http://schemas.microsoft.com/office/powerpoint/2010/main" val="3565782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QE84</a:t>
            </a:r>
            <a:r>
              <a:rPr lang="en-US" dirty="0" smtClean="0"/>
              <a:t> Acute stress reaction </a:t>
            </a:r>
            <a:br>
              <a:rPr lang="en-US" dirty="0" smtClean="0"/>
            </a:br>
            <a:r>
              <a:rPr lang="en-US" dirty="0" smtClean="0"/>
              <a:t>ICD-11 vs. ICD-10</a:t>
            </a:r>
            <a:endParaRPr lang="en-US" dirty="0"/>
          </a:p>
        </p:txBody>
      </p:sp>
      <p:sp>
        <p:nvSpPr>
          <p:cNvPr id="3" name="Содержимое 2"/>
          <p:cNvSpPr>
            <a:spLocks noGrp="1"/>
          </p:cNvSpPr>
          <p:nvPr>
            <p:ph sz="half" idx="1"/>
          </p:nvPr>
        </p:nvSpPr>
        <p:spPr/>
        <p:txBody>
          <a:bodyPr/>
          <a:lstStyle/>
          <a:p>
            <a:r>
              <a:rPr lang="en-US" b="1" dirty="0" smtClean="0"/>
              <a:t>24 Factors influencing health status or contact with health services</a:t>
            </a:r>
          </a:p>
          <a:p>
            <a:r>
              <a:rPr lang="en-US" sz="2400" dirty="0" smtClean="0"/>
              <a:t>Factors influencing health status  </a:t>
            </a:r>
          </a:p>
          <a:p>
            <a:r>
              <a:rPr lang="en-US" sz="2400" dirty="0" smtClean="0"/>
              <a:t> Problems associated with harmful or traumatic events  </a:t>
            </a:r>
          </a:p>
          <a:p>
            <a:r>
              <a:rPr lang="en-US" sz="2400" b="1" dirty="0" smtClean="0">
                <a:solidFill>
                  <a:srgbClr val="FF0000"/>
                </a:solidFill>
              </a:rPr>
              <a:t>QE84</a:t>
            </a:r>
            <a:r>
              <a:rPr lang="en-US" sz="2400" dirty="0" smtClean="0">
                <a:solidFill>
                  <a:srgbClr val="FF0000"/>
                </a:solidFill>
              </a:rPr>
              <a:t> Acute stress reaction </a:t>
            </a:r>
            <a:r>
              <a:rPr lang="en-US" sz="2400" dirty="0" smtClean="0"/>
              <a:t> </a:t>
            </a:r>
            <a:endParaRPr lang="en-US" sz="2400" dirty="0"/>
          </a:p>
        </p:txBody>
      </p:sp>
      <p:sp>
        <p:nvSpPr>
          <p:cNvPr id="4" name="Содержимое 3"/>
          <p:cNvSpPr>
            <a:spLocks noGrp="1"/>
          </p:cNvSpPr>
          <p:nvPr>
            <p:ph sz="half" idx="2"/>
          </p:nvPr>
        </p:nvSpPr>
        <p:spPr/>
        <p:txBody>
          <a:bodyPr/>
          <a:lstStyle/>
          <a:p>
            <a:r>
              <a:rPr lang="en-US" dirty="0" smtClean="0"/>
              <a:t>ICD-10</a:t>
            </a:r>
          </a:p>
          <a:p>
            <a:r>
              <a:rPr lang="en-US" b="1" dirty="0" smtClean="0"/>
              <a:t>V Mental and behavioral disorders</a:t>
            </a:r>
          </a:p>
          <a:p>
            <a:r>
              <a:rPr lang="en-US" sz="2400" b="1" dirty="0" smtClean="0"/>
              <a:t>F43</a:t>
            </a:r>
            <a:r>
              <a:rPr lang="en-US" sz="2400" dirty="0" smtClean="0"/>
              <a:t> Reaction to severe stress, and adjustment disorders  </a:t>
            </a:r>
          </a:p>
          <a:p>
            <a:r>
              <a:rPr lang="en-US" sz="2400" b="1" dirty="0" smtClean="0">
                <a:solidFill>
                  <a:srgbClr val="FF0000"/>
                </a:solidFill>
              </a:rPr>
              <a:t>F43.0</a:t>
            </a:r>
            <a:r>
              <a:rPr lang="en-US" sz="2400" dirty="0" smtClean="0">
                <a:solidFill>
                  <a:srgbClr val="FF0000"/>
                </a:solidFill>
              </a:rPr>
              <a:t> Acute stress reaction  </a:t>
            </a:r>
          </a:p>
          <a:p>
            <a:endParaRPr lang="en-US" dirty="0"/>
          </a:p>
        </p:txBody>
      </p:sp>
    </p:spTree>
    <p:extLst>
      <p:ext uri="{BB962C8B-B14F-4D97-AF65-F5344CB8AC3E}">
        <p14:creationId xmlns:p14="http://schemas.microsoft.com/office/powerpoint/2010/main" val="3191570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6B41 Complex post traumatic stress disorder</a:t>
            </a:r>
            <a:endParaRPr lang="en-US" dirty="0"/>
          </a:p>
        </p:txBody>
      </p:sp>
      <p:sp>
        <p:nvSpPr>
          <p:cNvPr id="3" name="Содержимое 2"/>
          <p:cNvSpPr>
            <a:spLocks noGrp="1"/>
          </p:cNvSpPr>
          <p:nvPr>
            <p:ph sz="half" idx="1"/>
          </p:nvPr>
        </p:nvSpPr>
        <p:spPr>
          <a:xfrm>
            <a:off x="0" y="1600200"/>
            <a:ext cx="4876800" cy="4724400"/>
          </a:xfrm>
        </p:spPr>
        <p:txBody>
          <a:bodyPr>
            <a:normAutofit fontScale="62500" lnSpcReduction="20000"/>
          </a:bodyPr>
          <a:lstStyle/>
          <a:p>
            <a:r>
              <a:rPr lang="en-US" dirty="0" smtClean="0"/>
              <a:t>ICD-11</a:t>
            </a:r>
          </a:p>
          <a:p>
            <a:endParaRPr lang="en-US" dirty="0" smtClean="0"/>
          </a:p>
          <a:p>
            <a:r>
              <a:rPr lang="en-US" b="1" dirty="0" smtClean="0"/>
              <a:t>Complex post traumatic stress disorder </a:t>
            </a:r>
            <a:r>
              <a:rPr lang="en-US" dirty="0" smtClean="0"/>
              <a:t>is a disorder that may develop following exposure </a:t>
            </a:r>
            <a:r>
              <a:rPr lang="en-US" b="1" dirty="0" smtClean="0"/>
              <a:t>to an event or series of events of an extremely threatening</a:t>
            </a:r>
            <a:r>
              <a:rPr lang="en-US" dirty="0" smtClean="0"/>
              <a:t> or horrific nature, most commonly prolonged or repetitive events </a:t>
            </a:r>
            <a:r>
              <a:rPr lang="en-US" b="1" dirty="0" smtClean="0"/>
              <a:t>from which escape is difficult or impossible </a:t>
            </a:r>
            <a:r>
              <a:rPr lang="en-US" dirty="0" smtClean="0"/>
              <a:t>(e.g. torture, slavery, genocide campaigns, prolonged domestic violence, repeated childhood sexual or physical abuse). </a:t>
            </a:r>
          </a:p>
          <a:p>
            <a:endParaRPr lang="en-US" dirty="0" smtClean="0"/>
          </a:p>
          <a:p>
            <a:r>
              <a:rPr lang="en-US" dirty="0" smtClean="0"/>
              <a:t>Complex PTSD is </a:t>
            </a:r>
            <a:r>
              <a:rPr lang="en-US" dirty="0" err="1" smtClean="0"/>
              <a:t>characterised</a:t>
            </a:r>
            <a:r>
              <a:rPr lang="en-US" dirty="0" smtClean="0"/>
              <a:t> by severe and persistent </a:t>
            </a:r>
            <a:r>
              <a:rPr lang="en-US" b="1" dirty="0" smtClean="0"/>
              <a:t>1) problems in affect regulation</a:t>
            </a:r>
            <a:r>
              <a:rPr lang="en-US" dirty="0" smtClean="0"/>
              <a:t>; </a:t>
            </a:r>
            <a:r>
              <a:rPr lang="en-US" b="1" dirty="0" smtClean="0"/>
              <a:t>2) beliefs about oneself as diminished</a:t>
            </a:r>
            <a:r>
              <a:rPr lang="en-US" dirty="0" smtClean="0"/>
              <a:t>, defeated or worthless, accompanied by feelings of shame, guilt or failure related to the traumatic event; and </a:t>
            </a:r>
            <a:r>
              <a:rPr lang="en-US" b="1" dirty="0" smtClean="0"/>
              <a:t>3) difficulties in sustaining relationships and in feeling close to others</a:t>
            </a:r>
            <a:r>
              <a:rPr lang="en-US" dirty="0" smtClean="0"/>
              <a:t>. </a:t>
            </a:r>
            <a:endParaRPr lang="en-US" dirty="0"/>
          </a:p>
        </p:txBody>
      </p:sp>
      <p:sp>
        <p:nvSpPr>
          <p:cNvPr id="4" name="Содержимое 3"/>
          <p:cNvSpPr>
            <a:spLocks noGrp="1"/>
          </p:cNvSpPr>
          <p:nvPr>
            <p:ph sz="half" idx="2"/>
          </p:nvPr>
        </p:nvSpPr>
        <p:spPr/>
        <p:txBody>
          <a:bodyPr>
            <a:normAutofit fontScale="62500" lnSpcReduction="20000"/>
          </a:bodyPr>
          <a:lstStyle/>
          <a:p>
            <a:r>
              <a:rPr lang="en-US" dirty="0" smtClean="0"/>
              <a:t>ICD-10</a:t>
            </a:r>
          </a:p>
          <a:p>
            <a:endParaRPr lang="en-US" dirty="0" smtClean="0"/>
          </a:p>
          <a:p>
            <a:r>
              <a:rPr lang="en-US" b="1" dirty="0" smtClean="0"/>
              <a:t>Disorders of adult personality and </a:t>
            </a:r>
            <a:r>
              <a:rPr lang="en-US" b="1" dirty="0" err="1" smtClean="0"/>
              <a:t>behaviour</a:t>
            </a:r>
            <a:r>
              <a:rPr lang="en-US" b="1" dirty="0" smtClean="0"/>
              <a:t/>
            </a:r>
            <a:br>
              <a:rPr lang="en-US" b="1" dirty="0" smtClean="0"/>
            </a:br>
            <a:r>
              <a:rPr lang="en-US" b="1" dirty="0" smtClean="0"/>
              <a:t>(F60-F69)</a:t>
            </a:r>
          </a:p>
          <a:p>
            <a:endParaRPr lang="en-US" dirty="0"/>
          </a:p>
        </p:txBody>
      </p:sp>
    </p:spTree>
    <p:extLst>
      <p:ext uri="{BB962C8B-B14F-4D97-AF65-F5344CB8AC3E}">
        <p14:creationId xmlns:p14="http://schemas.microsoft.com/office/powerpoint/2010/main" val="190691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6B42 Prolonged grief disorder</a:t>
            </a:r>
            <a:br>
              <a:rPr lang="en-US" b="1" dirty="0" smtClean="0"/>
            </a:br>
            <a:r>
              <a:rPr lang="en-US" dirty="0" smtClean="0"/>
              <a:t/>
            </a:r>
            <a:br>
              <a:rPr lang="en-US" dirty="0" smtClean="0"/>
            </a:br>
            <a:endParaRPr lang="en-US" dirty="0"/>
          </a:p>
        </p:txBody>
      </p:sp>
      <p:sp>
        <p:nvSpPr>
          <p:cNvPr id="3" name="Содержимое 2"/>
          <p:cNvSpPr>
            <a:spLocks noGrp="1"/>
          </p:cNvSpPr>
          <p:nvPr>
            <p:ph sz="half" idx="1"/>
          </p:nvPr>
        </p:nvSpPr>
        <p:spPr>
          <a:xfrm>
            <a:off x="457200" y="1295400"/>
            <a:ext cx="4876800" cy="5334000"/>
          </a:xfrm>
        </p:spPr>
        <p:txBody>
          <a:bodyPr>
            <a:normAutofit fontScale="70000" lnSpcReduction="20000"/>
          </a:bodyPr>
          <a:lstStyle/>
          <a:p>
            <a:r>
              <a:rPr lang="en-US" b="1" dirty="0" smtClean="0"/>
              <a:t>ICD-11</a:t>
            </a:r>
          </a:p>
          <a:p>
            <a:r>
              <a:rPr lang="en-US" b="1" dirty="0" smtClean="0"/>
              <a:t>Prolonged grief disorder </a:t>
            </a:r>
            <a:r>
              <a:rPr lang="en-US" dirty="0" smtClean="0"/>
              <a:t>is a disturbance in which, </a:t>
            </a:r>
            <a:r>
              <a:rPr lang="en-US" b="1" dirty="0" smtClean="0"/>
              <a:t>following the death of a partner, parent, child, or other person</a:t>
            </a:r>
            <a:r>
              <a:rPr lang="en-US" dirty="0" smtClean="0"/>
              <a:t> close to the bereaved, there is persistent and pervasive grief response </a:t>
            </a:r>
            <a:r>
              <a:rPr lang="en-US" b="1" dirty="0" err="1" smtClean="0"/>
              <a:t>characterised</a:t>
            </a:r>
            <a:r>
              <a:rPr lang="en-US" b="1" dirty="0" smtClean="0"/>
              <a:t> by </a:t>
            </a:r>
            <a:r>
              <a:rPr lang="en-US" dirty="0" smtClean="0"/>
              <a:t>longing for the deceased or persistent preoccupation with the deceased accompanied by intense emotional pain (e.g. sadness, guilt, anger, denial, blame, difficulty accepting the death, feeling one has lost a part of one’s self, an inability to experience positive mood, emotional numbness, difficulty in engaging with social or other activities). </a:t>
            </a:r>
            <a:r>
              <a:rPr lang="en-US" b="1" dirty="0" smtClean="0"/>
              <a:t>The grief response has persisted for an atypically long period of time following the loss </a:t>
            </a:r>
            <a:r>
              <a:rPr lang="en-US" dirty="0" smtClean="0"/>
              <a:t>(</a:t>
            </a:r>
            <a:r>
              <a:rPr lang="en-US" b="1" dirty="0" smtClean="0"/>
              <a:t>more than 6 months </a:t>
            </a:r>
            <a:r>
              <a:rPr lang="en-US" dirty="0" smtClean="0"/>
              <a:t>at a minimum) and clearly exceeds expected social, cultural or religious norms for the individual’s culture and context. </a:t>
            </a:r>
            <a:endParaRPr lang="en-US" dirty="0"/>
          </a:p>
        </p:txBody>
      </p:sp>
      <p:sp>
        <p:nvSpPr>
          <p:cNvPr id="4" name="Содержимое 3"/>
          <p:cNvSpPr>
            <a:spLocks noGrp="1"/>
          </p:cNvSpPr>
          <p:nvPr>
            <p:ph sz="half" idx="2"/>
          </p:nvPr>
        </p:nvSpPr>
        <p:spPr>
          <a:xfrm>
            <a:off x="5410200" y="1295400"/>
            <a:ext cx="3276600" cy="4830763"/>
          </a:xfrm>
        </p:spPr>
        <p:txBody>
          <a:bodyPr>
            <a:normAutofit fontScale="70000" lnSpcReduction="20000"/>
          </a:bodyPr>
          <a:lstStyle/>
          <a:p>
            <a:r>
              <a:rPr lang="en-US" dirty="0" smtClean="0"/>
              <a:t>I</a:t>
            </a:r>
            <a:r>
              <a:rPr lang="en-US" b="1" dirty="0" smtClean="0"/>
              <a:t>CD-10 </a:t>
            </a:r>
            <a:endParaRPr lang="en-US" b="1" dirty="0"/>
          </a:p>
        </p:txBody>
      </p:sp>
    </p:spTree>
    <p:extLst>
      <p:ext uri="{BB962C8B-B14F-4D97-AF65-F5344CB8AC3E}">
        <p14:creationId xmlns:p14="http://schemas.microsoft.com/office/powerpoint/2010/main" val="652337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t>6B43 Adjustment disorder</a:t>
            </a:r>
            <a:endParaRPr lang="en-US" sz="3600" dirty="0"/>
          </a:p>
        </p:txBody>
      </p:sp>
      <p:sp>
        <p:nvSpPr>
          <p:cNvPr id="3" name="Содержимое 2"/>
          <p:cNvSpPr>
            <a:spLocks noGrp="1"/>
          </p:cNvSpPr>
          <p:nvPr>
            <p:ph sz="half" idx="1"/>
          </p:nvPr>
        </p:nvSpPr>
        <p:spPr>
          <a:xfrm>
            <a:off x="381000" y="1447800"/>
            <a:ext cx="4038600" cy="5181600"/>
          </a:xfrm>
        </p:spPr>
        <p:txBody>
          <a:bodyPr>
            <a:normAutofit fontScale="62500" lnSpcReduction="20000"/>
          </a:bodyPr>
          <a:lstStyle/>
          <a:p>
            <a:endParaRPr lang="en-US" dirty="0" smtClean="0"/>
          </a:p>
          <a:p>
            <a:r>
              <a:rPr lang="en-US" b="1" dirty="0" smtClean="0"/>
              <a:t>ICD-11</a:t>
            </a:r>
          </a:p>
          <a:p>
            <a:endParaRPr lang="en-US" dirty="0" smtClean="0"/>
          </a:p>
          <a:p>
            <a:r>
              <a:rPr lang="en-US" b="1" dirty="0" smtClean="0"/>
              <a:t>Adjustment disorder </a:t>
            </a:r>
            <a:r>
              <a:rPr lang="en-US" dirty="0" smtClean="0"/>
              <a:t>is a </a:t>
            </a:r>
            <a:r>
              <a:rPr lang="en-US" b="1" dirty="0" smtClean="0"/>
              <a:t>maladaptive reaction </a:t>
            </a:r>
            <a:r>
              <a:rPr lang="en-US" dirty="0" smtClean="0"/>
              <a:t>to an identifiable </a:t>
            </a:r>
            <a:r>
              <a:rPr lang="en-US" b="1" dirty="0" smtClean="0"/>
              <a:t>psychosocial stressor or multiple stressors (</a:t>
            </a:r>
            <a:r>
              <a:rPr lang="en-US" dirty="0" smtClean="0"/>
              <a:t>e.g. divorce, illness or disability, socio-economic problems, conflicts at home or work) that </a:t>
            </a:r>
            <a:r>
              <a:rPr lang="en-US" b="1" dirty="0" smtClean="0"/>
              <a:t>usually emerges within a month of the stressor.</a:t>
            </a:r>
            <a:r>
              <a:rPr lang="en-US" dirty="0" smtClean="0"/>
              <a:t> The disorder is </a:t>
            </a:r>
            <a:r>
              <a:rPr lang="en-US" dirty="0" err="1" smtClean="0"/>
              <a:t>characterised</a:t>
            </a:r>
            <a:r>
              <a:rPr lang="en-US" dirty="0" smtClean="0"/>
              <a:t> by preoccupation with the stressor or its consequences, </a:t>
            </a:r>
            <a:r>
              <a:rPr lang="en-US" b="1" dirty="0" smtClean="0"/>
              <a:t>including </a:t>
            </a:r>
            <a:r>
              <a:rPr lang="en-US" b="1" u="sng" dirty="0" smtClean="0"/>
              <a:t>excessive worry, recurrent and distressing thoughts about the stressor, or constant rumination about its implications</a:t>
            </a:r>
            <a:r>
              <a:rPr lang="en-US" dirty="0" smtClean="0"/>
              <a:t>, as well as by failure to adapt to the stressor that causes significant impairment in personal, family, social, educational, occupational or other important areas of functioning. </a:t>
            </a:r>
            <a:endParaRPr lang="en-US" dirty="0"/>
          </a:p>
        </p:txBody>
      </p:sp>
      <p:sp>
        <p:nvSpPr>
          <p:cNvPr id="4" name="Содержимое 3"/>
          <p:cNvSpPr>
            <a:spLocks noGrp="1"/>
          </p:cNvSpPr>
          <p:nvPr>
            <p:ph sz="half" idx="2"/>
          </p:nvPr>
        </p:nvSpPr>
        <p:spPr>
          <a:xfrm>
            <a:off x="5486400" y="1600200"/>
            <a:ext cx="3200400" cy="4525963"/>
          </a:xfrm>
        </p:spPr>
        <p:txBody>
          <a:bodyPr>
            <a:normAutofit fontScale="62500" lnSpcReduction="20000"/>
          </a:bodyPr>
          <a:lstStyle/>
          <a:p>
            <a:r>
              <a:rPr lang="en-US" b="1" dirty="0" smtClean="0"/>
              <a:t>ICD-10</a:t>
            </a:r>
          </a:p>
          <a:p>
            <a:r>
              <a:rPr lang="en-US" b="1" dirty="0" smtClean="0"/>
              <a:t>Adjustment disorder (F43.2) is a part of neurotic, stress-related and somatoform disorders</a:t>
            </a:r>
            <a:br>
              <a:rPr lang="en-US" b="1" dirty="0" smtClean="0"/>
            </a:br>
            <a:r>
              <a:rPr lang="en-US" b="1" dirty="0" smtClean="0"/>
              <a:t>(F40-F48)</a:t>
            </a:r>
          </a:p>
          <a:p>
            <a:endParaRPr lang="en-US" b="1" dirty="0"/>
          </a:p>
        </p:txBody>
      </p:sp>
    </p:spTree>
    <p:extLst>
      <p:ext uri="{BB962C8B-B14F-4D97-AF65-F5344CB8AC3E}">
        <p14:creationId xmlns:p14="http://schemas.microsoft.com/office/powerpoint/2010/main" val="39210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t>Historical aspects of </a:t>
            </a:r>
            <a:r>
              <a:rPr lang="en-US" sz="3600" b="1" dirty="0" err="1" smtClean="0"/>
              <a:t>psychotraumatology</a:t>
            </a:r>
            <a:endParaRPr lang="en-US" sz="3600" dirty="0"/>
          </a:p>
        </p:txBody>
      </p:sp>
      <p:sp>
        <p:nvSpPr>
          <p:cNvPr id="3" name="Содержимое 2"/>
          <p:cNvSpPr>
            <a:spLocks noGrp="1"/>
          </p:cNvSpPr>
          <p:nvPr>
            <p:ph idx="1"/>
          </p:nvPr>
        </p:nvSpPr>
        <p:spPr/>
        <p:txBody>
          <a:bodyPr/>
          <a:lstStyle/>
          <a:p>
            <a:r>
              <a:rPr lang="en-US" dirty="0" smtClean="0"/>
              <a:t>First publications on the topic of </a:t>
            </a:r>
            <a:r>
              <a:rPr lang="en-US" dirty="0" err="1" smtClean="0"/>
              <a:t>traumatisation</a:t>
            </a:r>
            <a:r>
              <a:rPr lang="en-US" dirty="0" smtClean="0"/>
              <a:t> from Pierre-Marie-</a:t>
            </a:r>
            <a:r>
              <a:rPr lang="en-US" dirty="0" err="1" smtClean="0"/>
              <a:t>Félix</a:t>
            </a:r>
            <a:r>
              <a:rPr lang="en-US" dirty="0" smtClean="0"/>
              <a:t> Janet (</a:t>
            </a:r>
            <a:r>
              <a:rPr lang="ru-RU" dirty="0" smtClean="0"/>
              <a:t>«</a:t>
            </a:r>
            <a:r>
              <a:rPr lang="en-US" dirty="0" smtClean="0"/>
              <a:t>Dissociation</a:t>
            </a:r>
            <a:r>
              <a:rPr lang="ru-RU" dirty="0" smtClean="0"/>
              <a:t>»), </a:t>
            </a:r>
            <a:r>
              <a:rPr lang="en-US" dirty="0" smtClean="0"/>
              <a:t>Pierre Janet and Sigmund Freud investigated the </a:t>
            </a:r>
            <a:r>
              <a:rPr lang="en-US" dirty="0" err="1" smtClean="0"/>
              <a:t>aetiology</a:t>
            </a:r>
            <a:r>
              <a:rPr lang="en-US" dirty="0" smtClean="0"/>
              <a:t> of hysteria</a:t>
            </a:r>
            <a:endParaRPr lang="en-US" dirty="0"/>
          </a:p>
        </p:txBody>
      </p:sp>
      <p:pic>
        <p:nvPicPr>
          <p:cNvPr id="4" name="Picture 3"/>
          <p:cNvPicPr>
            <a:picLocks noChangeAspect="1" noChangeArrowheads="1"/>
          </p:cNvPicPr>
          <p:nvPr/>
        </p:nvPicPr>
        <p:blipFill>
          <a:blip r:embed="rId2"/>
          <a:srcRect/>
          <a:stretch>
            <a:fillRect/>
          </a:stretch>
        </p:blipFill>
        <p:spPr bwMode="auto">
          <a:xfrm>
            <a:off x="838200" y="3581400"/>
            <a:ext cx="1905000" cy="2668426"/>
          </a:xfrm>
          <a:prstGeom prst="rect">
            <a:avLst/>
          </a:prstGeom>
          <a:noFill/>
          <a:ln w="9525">
            <a:noFill/>
            <a:miter lim="800000"/>
            <a:headEnd/>
            <a:tailEnd/>
          </a:ln>
          <a:effectLst/>
        </p:spPr>
      </p:pic>
      <p:sp>
        <p:nvSpPr>
          <p:cNvPr id="5" name="Прямоугольник 4"/>
          <p:cNvSpPr/>
          <p:nvPr/>
        </p:nvSpPr>
        <p:spPr>
          <a:xfrm>
            <a:off x="1143000" y="6324600"/>
            <a:ext cx="1347420" cy="369332"/>
          </a:xfrm>
          <a:prstGeom prst="rect">
            <a:avLst/>
          </a:prstGeom>
        </p:spPr>
        <p:txBody>
          <a:bodyPr wrap="none">
            <a:spAutoFit/>
          </a:bodyPr>
          <a:lstStyle/>
          <a:p>
            <a:r>
              <a:rPr lang="en-US" dirty="0" smtClean="0"/>
              <a:t>Pierre Janet </a:t>
            </a:r>
            <a:endParaRPr lang="en-US" dirty="0"/>
          </a:p>
        </p:txBody>
      </p:sp>
      <p:pic>
        <p:nvPicPr>
          <p:cNvPr id="6" name="Picture 2"/>
          <p:cNvPicPr>
            <a:picLocks noChangeAspect="1" noChangeArrowheads="1"/>
          </p:cNvPicPr>
          <p:nvPr/>
        </p:nvPicPr>
        <p:blipFill>
          <a:blip r:embed="rId3"/>
          <a:srcRect/>
          <a:stretch>
            <a:fillRect/>
          </a:stretch>
        </p:blipFill>
        <p:spPr bwMode="auto">
          <a:xfrm>
            <a:off x="4114800" y="3657599"/>
            <a:ext cx="1981200" cy="2595093"/>
          </a:xfrm>
          <a:prstGeom prst="rect">
            <a:avLst/>
          </a:prstGeom>
          <a:noFill/>
          <a:ln w="9525">
            <a:noFill/>
            <a:miter lim="800000"/>
            <a:headEnd/>
            <a:tailEnd/>
          </a:ln>
          <a:effectLst/>
        </p:spPr>
      </p:pic>
      <p:sp>
        <p:nvSpPr>
          <p:cNvPr id="7" name="Прямоугольник 6"/>
          <p:cNvSpPr/>
          <p:nvPr/>
        </p:nvSpPr>
        <p:spPr>
          <a:xfrm>
            <a:off x="4191000" y="6324600"/>
            <a:ext cx="1597104" cy="369332"/>
          </a:xfrm>
          <a:prstGeom prst="rect">
            <a:avLst/>
          </a:prstGeom>
        </p:spPr>
        <p:txBody>
          <a:bodyPr wrap="none">
            <a:spAutoFit/>
          </a:bodyPr>
          <a:lstStyle/>
          <a:p>
            <a:r>
              <a:rPr lang="en-US" dirty="0" smtClean="0"/>
              <a:t>Sigmund Freud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smtClean="0"/>
              <a:t>Dissociative disorders 6B60</a:t>
            </a:r>
            <a:r>
              <a:rPr lang="en-US" dirty="0" smtClean="0"/>
              <a:t>  </a:t>
            </a:r>
            <a:endParaRPr lang="en-US" dirty="0"/>
          </a:p>
        </p:txBody>
      </p:sp>
      <p:sp>
        <p:nvSpPr>
          <p:cNvPr id="3" name="Содержимое 2"/>
          <p:cNvSpPr>
            <a:spLocks noGrp="1"/>
          </p:cNvSpPr>
          <p:nvPr>
            <p:ph sz="half" idx="1"/>
          </p:nvPr>
        </p:nvSpPr>
        <p:spPr/>
        <p:txBody>
          <a:bodyPr>
            <a:normAutofit fontScale="55000" lnSpcReduction="20000"/>
          </a:bodyPr>
          <a:lstStyle/>
          <a:p>
            <a:r>
              <a:rPr lang="en-US" b="1" dirty="0" smtClean="0"/>
              <a:t>ICD-11</a:t>
            </a:r>
          </a:p>
          <a:p>
            <a:r>
              <a:rPr lang="en-US" b="1" dirty="0" smtClean="0"/>
              <a:t>Dissociative disorders</a:t>
            </a:r>
          </a:p>
          <a:p>
            <a:r>
              <a:rPr lang="en-US" b="1" dirty="0" smtClean="0"/>
              <a:t>Dissociative disorders</a:t>
            </a:r>
            <a:r>
              <a:rPr lang="en-US" dirty="0" smtClean="0"/>
              <a:t> are </a:t>
            </a:r>
            <a:r>
              <a:rPr lang="en-US" dirty="0" err="1" smtClean="0"/>
              <a:t>characterised</a:t>
            </a:r>
            <a:r>
              <a:rPr lang="en-US" dirty="0" smtClean="0"/>
              <a:t> by involuntary </a:t>
            </a:r>
            <a:r>
              <a:rPr lang="en-US" b="1" dirty="0" smtClean="0"/>
              <a:t>disruption or discontinuity in </a:t>
            </a:r>
            <a:r>
              <a:rPr lang="en-US" dirty="0" smtClean="0"/>
              <a:t>the normal integration of one or more of the following: </a:t>
            </a:r>
            <a:r>
              <a:rPr lang="en-US" b="1" dirty="0" smtClean="0"/>
              <a:t>identity, sensations, perceptions, affects, thoughts, memories, control over bodily movements, or </a:t>
            </a:r>
            <a:r>
              <a:rPr lang="en-US" b="1" dirty="0" err="1" smtClean="0"/>
              <a:t>behaviour</a:t>
            </a:r>
            <a:r>
              <a:rPr lang="en-US" b="1" dirty="0" smtClean="0"/>
              <a:t>. </a:t>
            </a:r>
            <a:r>
              <a:rPr lang="en-US" dirty="0" smtClean="0"/>
              <a:t>Disruption or discontinuity may be complete, but is more commonly partial, </a:t>
            </a:r>
            <a:r>
              <a:rPr lang="en-US" b="1" dirty="0" smtClean="0"/>
              <a:t>and can vary from day to day or even from hour to hour</a:t>
            </a:r>
            <a:r>
              <a:rPr lang="en-US" dirty="0" smtClean="0"/>
              <a:t>. </a:t>
            </a:r>
          </a:p>
          <a:p>
            <a:endParaRPr lang="en-US" dirty="0" smtClean="0"/>
          </a:p>
          <a:p>
            <a:r>
              <a:rPr lang="en-US" b="1" dirty="0" smtClean="0"/>
              <a:t>Dissociative symptoms </a:t>
            </a:r>
            <a:r>
              <a:rPr lang="en-US" dirty="0" smtClean="0"/>
              <a:t>in dissociative disorders </a:t>
            </a:r>
            <a:r>
              <a:rPr lang="en-US" b="1" dirty="0" smtClean="0"/>
              <a:t>are sufficiently severe to result </a:t>
            </a:r>
            <a:r>
              <a:rPr lang="en-US" dirty="0" smtClean="0"/>
              <a:t>in significant impairment in </a:t>
            </a:r>
            <a:r>
              <a:rPr lang="en-US" b="1" dirty="0" smtClean="0"/>
              <a:t>personal, family, social, educational, occupational or other important areas of functioning.</a:t>
            </a:r>
            <a:endParaRPr lang="en-US" b="1" dirty="0"/>
          </a:p>
        </p:txBody>
      </p:sp>
      <p:sp>
        <p:nvSpPr>
          <p:cNvPr id="4" name="Содержимое 3"/>
          <p:cNvSpPr>
            <a:spLocks noGrp="1"/>
          </p:cNvSpPr>
          <p:nvPr>
            <p:ph sz="half" idx="2"/>
          </p:nvPr>
        </p:nvSpPr>
        <p:spPr/>
        <p:txBody>
          <a:bodyPr>
            <a:normAutofit fontScale="55000" lnSpcReduction="20000"/>
          </a:bodyPr>
          <a:lstStyle/>
          <a:p>
            <a:r>
              <a:rPr lang="en-US" b="1" dirty="0" smtClean="0"/>
              <a:t>Dissociative [conversion] disorders (F 44) – are a part of Neurotic, stress-related and somatoform disorders</a:t>
            </a:r>
            <a:br>
              <a:rPr lang="en-US" b="1" dirty="0" smtClean="0"/>
            </a:br>
            <a:r>
              <a:rPr lang="en-US" b="1" dirty="0" smtClean="0"/>
              <a:t>(F40-F48)</a:t>
            </a:r>
          </a:p>
          <a:p>
            <a:endParaRPr lang="en-US" b="1" dirty="0" smtClean="0"/>
          </a:p>
          <a:p>
            <a:endParaRPr lang="en-US" dirty="0"/>
          </a:p>
        </p:txBody>
      </p:sp>
    </p:spTree>
    <p:extLst>
      <p:ext uri="{BB962C8B-B14F-4D97-AF65-F5344CB8AC3E}">
        <p14:creationId xmlns:p14="http://schemas.microsoft.com/office/powerpoint/2010/main" val="1594744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Thank you very much!</a:t>
            </a:r>
            <a:endParaRPr lang="en-US" dirty="0"/>
          </a:p>
        </p:txBody>
      </p:sp>
      <p:sp>
        <p:nvSpPr>
          <p:cNvPr id="3" name="Подзаголовок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75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noAutofit/>
          </a:bodyPr>
          <a:lstStyle/>
          <a:p>
            <a:r>
              <a:rPr lang="en-US" sz="3600" b="1" dirty="0" smtClean="0"/>
              <a:t>Historical aspects of </a:t>
            </a:r>
            <a:r>
              <a:rPr lang="en-US" sz="3600" b="1" dirty="0" err="1" smtClean="0"/>
              <a:t>psychotraumatology</a:t>
            </a:r>
            <a:endParaRPr lang="en-US" sz="3600" b="1" dirty="0"/>
          </a:p>
        </p:txBody>
      </p:sp>
      <p:sp>
        <p:nvSpPr>
          <p:cNvPr id="3" name="Содержимое 2"/>
          <p:cNvSpPr>
            <a:spLocks noGrp="1"/>
          </p:cNvSpPr>
          <p:nvPr>
            <p:ph idx="1"/>
          </p:nvPr>
        </p:nvSpPr>
        <p:spPr>
          <a:xfrm>
            <a:off x="457200" y="1295400"/>
            <a:ext cx="8305800" cy="5257800"/>
          </a:xfrm>
        </p:spPr>
        <p:txBody>
          <a:bodyPr>
            <a:normAutofit/>
          </a:bodyPr>
          <a:lstStyle/>
          <a:p>
            <a:r>
              <a:rPr lang="en-US" dirty="0" smtClean="0"/>
              <a:t>Emil </a:t>
            </a:r>
            <a:r>
              <a:rPr lang="en-US" dirty="0" err="1" smtClean="0"/>
              <a:t>Kraepelin</a:t>
            </a:r>
            <a:r>
              <a:rPr lang="en-US" dirty="0" smtClean="0"/>
              <a:t> – classification of mental disorders</a:t>
            </a:r>
            <a:r>
              <a:rPr lang="ru-RU" dirty="0" smtClean="0"/>
              <a:t>, </a:t>
            </a:r>
            <a:endParaRPr lang="en-US" dirty="0" smtClean="0"/>
          </a:p>
          <a:p>
            <a:r>
              <a:rPr lang="en-US" dirty="0" smtClean="0"/>
              <a:t>Hermann Oppenheim</a:t>
            </a:r>
            <a:r>
              <a:rPr lang="en-US" i="1" dirty="0" smtClean="0"/>
              <a:t> </a:t>
            </a:r>
            <a:r>
              <a:rPr lang="ru-RU" dirty="0" smtClean="0"/>
              <a:t>(«</a:t>
            </a:r>
            <a:r>
              <a:rPr lang="en-US" dirty="0" smtClean="0"/>
              <a:t>Traumatic neurosis</a:t>
            </a:r>
            <a:r>
              <a:rPr lang="ru-RU" dirty="0" smtClean="0"/>
              <a:t>»)</a:t>
            </a:r>
          </a:p>
        </p:txBody>
      </p:sp>
      <p:pic>
        <p:nvPicPr>
          <p:cNvPr id="1028" name="Picture 4"/>
          <p:cNvPicPr>
            <a:picLocks noChangeAspect="1" noChangeArrowheads="1"/>
          </p:cNvPicPr>
          <p:nvPr/>
        </p:nvPicPr>
        <p:blipFill>
          <a:blip r:embed="rId2"/>
          <a:srcRect/>
          <a:stretch>
            <a:fillRect/>
          </a:stretch>
        </p:blipFill>
        <p:spPr bwMode="auto">
          <a:xfrm>
            <a:off x="1066800" y="3048000"/>
            <a:ext cx="1881568" cy="2878103"/>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4343400" y="3124200"/>
            <a:ext cx="1747837" cy="2734851"/>
          </a:xfrm>
          <a:prstGeom prst="rect">
            <a:avLst/>
          </a:prstGeom>
          <a:noFill/>
          <a:ln w="9525">
            <a:noFill/>
            <a:miter lim="800000"/>
            <a:headEnd/>
            <a:tailEnd/>
          </a:ln>
          <a:effectLst/>
        </p:spPr>
      </p:pic>
      <p:sp>
        <p:nvSpPr>
          <p:cNvPr id="7" name="Прямоугольник 6"/>
          <p:cNvSpPr/>
          <p:nvPr/>
        </p:nvSpPr>
        <p:spPr>
          <a:xfrm>
            <a:off x="1143000" y="5943600"/>
            <a:ext cx="1575752" cy="369332"/>
          </a:xfrm>
          <a:prstGeom prst="rect">
            <a:avLst/>
          </a:prstGeom>
        </p:spPr>
        <p:txBody>
          <a:bodyPr wrap="none">
            <a:spAutoFit/>
          </a:bodyPr>
          <a:lstStyle/>
          <a:p>
            <a:r>
              <a:rPr lang="en-US" dirty="0" smtClean="0"/>
              <a:t>Emil </a:t>
            </a:r>
            <a:r>
              <a:rPr lang="en-US" dirty="0" err="1" smtClean="0"/>
              <a:t>Kraepelin</a:t>
            </a:r>
            <a:r>
              <a:rPr lang="en-US" dirty="0" smtClean="0"/>
              <a:t> </a:t>
            </a:r>
            <a:endParaRPr lang="en-US" dirty="0"/>
          </a:p>
        </p:txBody>
      </p:sp>
      <p:sp>
        <p:nvSpPr>
          <p:cNvPr id="8" name="Прямоугольник 7"/>
          <p:cNvSpPr/>
          <p:nvPr/>
        </p:nvSpPr>
        <p:spPr>
          <a:xfrm>
            <a:off x="4343400" y="5943600"/>
            <a:ext cx="2276585" cy="369332"/>
          </a:xfrm>
          <a:prstGeom prst="rect">
            <a:avLst/>
          </a:prstGeom>
        </p:spPr>
        <p:txBody>
          <a:bodyPr wrap="none">
            <a:spAutoFit/>
          </a:bodyPr>
          <a:lstStyle/>
          <a:p>
            <a:r>
              <a:rPr lang="en-US" dirty="0" smtClean="0"/>
              <a:t>Hermann Oppenheim</a:t>
            </a:r>
            <a:r>
              <a:rPr lang="en-US" i="1"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Railway Liverpool</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371600" y="1243501"/>
            <a:ext cx="6248399" cy="511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133600" y="1905000"/>
            <a:ext cx="4095572" cy="4027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en-US" sz="3600" b="1" dirty="0" smtClean="0"/>
              <a:t>Historical aspects of </a:t>
            </a:r>
            <a:r>
              <a:rPr lang="en-US" sz="3600" b="1" dirty="0" err="1" smtClean="0"/>
              <a:t>psychotraumatology</a:t>
            </a:r>
            <a:endParaRPr lang="en-US" sz="3600" b="1" dirty="0"/>
          </a:p>
        </p:txBody>
      </p:sp>
      <p:sp>
        <p:nvSpPr>
          <p:cNvPr id="3" name="Содержимое 2"/>
          <p:cNvSpPr>
            <a:spLocks noGrp="1"/>
          </p:cNvSpPr>
          <p:nvPr>
            <p:ph idx="1"/>
          </p:nvPr>
        </p:nvSpPr>
        <p:spPr>
          <a:xfrm>
            <a:off x="304800" y="1143000"/>
            <a:ext cx="8839200" cy="5715000"/>
          </a:xfrm>
        </p:spPr>
        <p:txBody>
          <a:bodyPr>
            <a:normAutofit fontScale="92500" lnSpcReduction="20000"/>
          </a:bodyPr>
          <a:lstStyle/>
          <a:p>
            <a:r>
              <a:rPr lang="en-US" dirty="0" smtClean="0"/>
              <a:t>In the </a:t>
            </a:r>
            <a:r>
              <a:rPr lang="ru-RU" dirty="0" smtClean="0"/>
              <a:t>19</a:t>
            </a:r>
            <a:r>
              <a:rPr lang="en-US" dirty="0" err="1" smtClean="0"/>
              <a:t>th</a:t>
            </a:r>
            <a:r>
              <a:rPr lang="ru-RU" dirty="0" smtClean="0"/>
              <a:t> </a:t>
            </a:r>
            <a:r>
              <a:rPr lang="en-US" dirty="0" smtClean="0"/>
              <a:t>century</a:t>
            </a:r>
            <a:r>
              <a:rPr lang="ru-RU" dirty="0" smtClean="0"/>
              <a:t> – </a:t>
            </a:r>
            <a:r>
              <a:rPr lang="en-US" dirty="0" smtClean="0"/>
              <a:t>industrialization and urbanization in Europe </a:t>
            </a:r>
            <a:r>
              <a:rPr lang="ru-RU" dirty="0" smtClean="0"/>
              <a:t> (</a:t>
            </a:r>
            <a:r>
              <a:rPr lang="en-US" dirty="0" smtClean="0"/>
              <a:t>Great Britain</a:t>
            </a:r>
            <a:r>
              <a:rPr lang="ru-RU" dirty="0" smtClean="0"/>
              <a:t>  </a:t>
            </a:r>
            <a:r>
              <a:rPr lang="en-US" dirty="0" smtClean="0"/>
              <a:t>in the </a:t>
            </a:r>
            <a:r>
              <a:rPr lang="ru-RU" dirty="0" smtClean="0"/>
              <a:t>1769 </a:t>
            </a:r>
            <a:r>
              <a:rPr lang="en-US" dirty="0" smtClean="0"/>
              <a:t>was invented a cotton-machine</a:t>
            </a:r>
            <a:r>
              <a:rPr lang="ru-RU" dirty="0" smtClean="0"/>
              <a:t>)</a:t>
            </a:r>
            <a:r>
              <a:rPr lang="en-US" dirty="0" smtClean="0"/>
              <a:t>, and than began a railway construction </a:t>
            </a:r>
            <a:r>
              <a:rPr lang="ru-RU" dirty="0" smtClean="0"/>
              <a:t>(</a:t>
            </a:r>
            <a:r>
              <a:rPr lang="en-US" dirty="0" smtClean="0"/>
              <a:t>since</a:t>
            </a:r>
            <a:r>
              <a:rPr lang="ru-RU" dirty="0" smtClean="0"/>
              <a:t> 1829 </a:t>
            </a:r>
            <a:r>
              <a:rPr lang="en-US" dirty="0" smtClean="0"/>
              <a:t>in Great Britain and </a:t>
            </a:r>
            <a:r>
              <a:rPr lang="ru-RU" dirty="0" smtClean="0"/>
              <a:t> </a:t>
            </a:r>
            <a:r>
              <a:rPr lang="en-US" dirty="0" smtClean="0"/>
              <a:t>USA</a:t>
            </a:r>
            <a:r>
              <a:rPr lang="ru-RU" dirty="0" smtClean="0"/>
              <a:t>, </a:t>
            </a:r>
            <a:r>
              <a:rPr lang="en-US" dirty="0" smtClean="0"/>
              <a:t>since</a:t>
            </a:r>
            <a:r>
              <a:rPr lang="ru-RU" dirty="0" smtClean="0"/>
              <a:t> 1840</a:t>
            </a:r>
            <a:r>
              <a:rPr lang="en-US" dirty="0" smtClean="0"/>
              <a:t>- in Germany)</a:t>
            </a:r>
            <a:endParaRPr lang="ru-RU" dirty="0" smtClean="0"/>
          </a:p>
          <a:p>
            <a:r>
              <a:rPr lang="en-US" dirty="0" smtClean="0"/>
              <a:t>In the mid-19th century, surgeon John Eric </a:t>
            </a:r>
            <a:r>
              <a:rPr lang="en-US" dirty="0" err="1" smtClean="0"/>
              <a:t>Erichsen</a:t>
            </a:r>
            <a:r>
              <a:rPr lang="en-US" dirty="0" smtClean="0"/>
              <a:t> coined the term </a:t>
            </a:r>
            <a:r>
              <a:rPr lang="ru-RU" b="1" i="1" dirty="0" smtClean="0"/>
              <a:t>«</a:t>
            </a:r>
            <a:r>
              <a:rPr lang="en-US" b="1" i="1" dirty="0" smtClean="0"/>
              <a:t>railway spine</a:t>
            </a:r>
            <a:r>
              <a:rPr lang="ru-RU" b="1" i="1" dirty="0" smtClean="0"/>
              <a:t>»</a:t>
            </a:r>
            <a:r>
              <a:rPr lang="en-US" i="1" dirty="0" smtClean="0"/>
              <a:t> </a:t>
            </a:r>
            <a:r>
              <a:rPr lang="en-US" dirty="0" smtClean="0"/>
              <a:t>to describe the symptoms he observed among people who survived or witnessed train accidents</a:t>
            </a:r>
            <a:endParaRPr lang="ru-RU" dirty="0" smtClean="0"/>
          </a:p>
          <a:p>
            <a:r>
              <a:rPr lang="en-US" dirty="0" smtClean="0"/>
              <a:t>in 1866 </a:t>
            </a:r>
            <a:r>
              <a:rPr lang="en-US" b="1" dirty="0" smtClean="0"/>
              <a:t>John Eric </a:t>
            </a:r>
            <a:r>
              <a:rPr lang="en-US" b="1" dirty="0" err="1" smtClean="0"/>
              <a:t>Erichsen</a:t>
            </a:r>
            <a:r>
              <a:rPr lang="en-US" b="1" dirty="0" smtClean="0"/>
              <a:t> </a:t>
            </a:r>
            <a:r>
              <a:rPr lang="en-US" dirty="0" smtClean="0"/>
              <a:t>developed the influential hypotheses that psychological symptoms </a:t>
            </a:r>
            <a:r>
              <a:rPr lang="en-US" b="1" dirty="0" smtClean="0"/>
              <a:t>after railway accidents</a:t>
            </a:r>
            <a:r>
              <a:rPr lang="en-US" dirty="0" smtClean="0"/>
              <a:t> were caused by a concussion of the spine followed by „molecular changes” in the spinal cord</a:t>
            </a:r>
            <a:r>
              <a:rPr lang="en-US" b="1" i="1" dirty="0" smtClean="0"/>
              <a:t>(„railway spine syndrome”</a:t>
            </a:r>
            <a:r>
              <a:rPr lang="en-US" i="1" dirty="0" smtClean="0"/>
              <a:t>).</a:t>
            </a:r>
            <a:r>
              <a:rPr lang="en-US" dirty="0" smtClean="0"/>
              <a:t> </a:t>
            </a:r>
            <a:endParaRPr lang="ru-RU"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Really </a:t>
            </a:r>
            <a:r>
              <a:rPr lang="ru-RU" dirty="0" smtClean="0"/>
              <a:t>«</a:t>
            </a:r>
            <a:r>
              <a:rPr lang="en-US" dirty="0" smtClean="0"/>
              <a:t>railway</a:t>
            </a:r>
            <a:r>
              <a:rPr lang="ru-RU" dirty="0" smtClean="0"/>
              <a:t>-</a:t>
            </a:r>
            <a:r>
              <a:rPr lang="en-US" dirty="0" smtClean="0"/>
              <a:t>spine</a:t>
            </a:r>
            <a:r>
              <a:rPr lang="ru-RU" dirty="0" smtClean="0"/>
              <a:t>» </a:t>
            </a:r>
            <a:r>
              <a:rPr lang="en-US" dirty="0" smtClean="0"/>
              <a:t>story</a:t>
            </a:r>
            <a:endParaRPr lang="en-US" dirty="0"/>
          </a:p>
        </p:txBody>
      </p:sp>
      <p:sp>
        <p:nvSpPr>
          <p:cNvPr id="3" name="Содержимое 2"/>
          <p:cNvSpPr>
            <a:spLocks noGrp="1"/>
          </p:cNvSpPr>
          <p:nvPr>
            <p:ph idx="1"/>
          </p:nvPr>
        </p:nvSpPr>
        <p:spPr>
          <a:xfrm>
            <a:off x="304800" y="1295400"/>
            <a:ext cx="8686800" cy="5257800"/>
          </a:xfrm>
        </p:spPr>
        <p:txBody>
          <a:bodyPr>
            <a:normAutofit/>
          </a:bodyPr>
          <a:lstStyle/>
          <a:p>
            <a:endParaRPr lang="ru-RU" b="1" u="sng" dirty="0" smtClean="0"/>
          </a:p>
          <a:p>
            <a:r>
              <a:rPr lang="ru-RU" b="1" u="sng" dirty="0" smtClean="0"/>
              <a:t>«</a:t>
            </a:r>
            <a:r>
              <a:rPr lang="en-US" b="1" u="sng" dirty="0" smtClean="0"/>
              <a:t>disability pension</a:t>
            </a:r>
            <a:r>
              <a:rPr lang="ru-RU" b="1" u="sng" dirty="0" smtClean="0"/>
              <a:t> </a:t>
            </a:r>
            <a:r>
              <a:rPr lang="en-US" b="1" u="sng" dirty="0" smtClean="0"/>
              <a:t>neurosis</a:t>
            </a:r>
            <a:r>
              <a:rPr lang="ru-RU" b="1" u="sng" dirty="0" smtClean="0"/>
              <a:t>» </a:t>
            </a:r>
            <a:r>
              <a:rPr lang="ru-RU" dirty="0" smtClean="0"/>
              <a:t>: </a:t>
            </a:r>
            <a:r>
              <a:rPr lang="en-US" dirty="0" smtClean="0"/>
              <a:t>submitting a request at a pension </a:t>
            </a:r>
            <a:r>
              <a:rPr lang="en-US" b="1" dirty="0" smtClean="0"/>
              <a:t>after railway accidents</a:t>
            </a:r>
            <a:r>
              <a:rPr lang="en-US" dirty="0" smtClean="0"/>
              <a:t> </a:t>
            </a:r>
            <a:endParaRPr lang="ru-RU" dirty="0" smtClean="0"/>
          </a:p>
          <a:p>
            <a:r>
              <a:rPr lang="en-US" dirty="0" smtClean="0"/>
              <a:t>Claims for compensation for damage and receipt of a pension for</a:t>
            </a:r>
            <a:r>
              <a:rPr lang="en-US" b="1" dirty="0" smtClean="0"/>
              <a:t> railway workers</a:t>
            </a:r>
            <a:r>
              <a:rPr lang="en-US" dirty="0" smtClean="0"/>
              <a:t>  were discussed</a:t>
            </a:r>
            <a:endParaRPr lang="ru-RU" dirty="0" smtClean="0"/>
          </a:p>
          <a:p>
            <a:endParaRPr lang="ru-RU" b="1" u="sng" dirty="0" smtClean="0"/>
          </a:p>
          <a:p>
            <a:endParaRPr lang="ru-RU"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8AB282-D0A7-47F9-8C99-603D5658EAF1}"/>
</file>

<file path=customXml/itemProps2.xml><?xml version="1.0" encoding="utf-8"?>
<ds:datastoreItem xmlns:ds="http://schemas.openxmlformats.org/officeDocument/2006/customXml" ds:itemID="{EBBEF587-23C9-4F95-9CC0-FD5858179855}"/>
</file>

<file path=customXml/itemProps3.xml><?xml version="1.0" encoding="utf-8"?>
<ds:datastoreItem xmlns:ds="http://schemas.openxmlformats.org/officeDocument/2006/customXml" ds:itemID="{EA0BD194-98BB-47F2-9A2D-127A3005AD38}"/>
</file>

<file path=docProps/app.xml><?xml version="1.0" encoding="utf-8"?>
<Properties xmlns="http://schemas.openxmlformats.org/officeDocument/2006/extended-properties" xmlns:vt="http://schemas.openxmlformats.org/officeDocument/2006/docPropsVTypes">
  <TotalTime>5189</TotalTime>
  <Words>2150</Words>
  <Application>Microsoft Office PowerPoint</Application>
  <PresentationFormat>Экран (4:3)</PresentationFormat>
  <Paragraphs>152</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Office Theme</vt:lpstr>
      <vt:lpstr>Social-psychological factors of personality traumatisation </vt:lpstr>
      <vt:lpstr>Introduction</vt:lpstr>
      <vt:lpstr>Historical aspects of psychotraumatology</vt:lpstr>
      <vt:lpstr>Historical aspects of psychotraumatology</vt:lpstr>
      <vt:lpstr>Historical aspects of psychotraumatology</vt:lpstr>
      <vt:lpstr>Railway Liverpool</vt:lpstr>
      <vt:lpstr>Презентация PowerPoint</vt:lpstr>
      <vt:lpstr>Historical aspects of psychotraumatology</vt:lpstr>
      <vt:lpstr>A Really «railway-spine» story</vt:lpstr>
      <vt:lpstr>The shell shock &amp; soldier's heart &amp; …..</vt:lpstr>
      <vt:lpstr>Презентация PowerPoint</vt:lpstr>
      <vt:lpstr>World War I and II</vt:lpstr>
      <vt:lpstr>Victims of World War II, </vt:lpstr>
      <vt:lpstr>Historical aspects of psychotraumatology</vt:lpstr>
      <vt:lpstr>Historical aspects of psychotraumatology</vt:lpstr>
      <vt:lpstr>Traumatic life events</vt:lpstr>
      <vt:lpstr>Презентация PowerPoint</vt:lpstr>
      <vt:lpstr>Type I  Life Events</vt:lpstr>
      <vt:lpstr>Type II Life Events</vt:lpstr>
      <vt:lpstr>comorbid disorders</vt:lpstr>
      <vt:lpstr>Life Prevalence</vt:lpstr>
      <vt:lpstr>PTSD </vt:lpstr>
      <vt:lpstr>Posttraumatic Stress Disorder</vt:lpstr>
      <vt:lpstr>Criterion A ICD-11 Traumatic life events </vt:lpstr>
      <vt:lpstr>Which of events LEC-5</vt:lpstr>
      <vt:lpstr>LEC-5</vt:lpstr>
      <vt:lpstr>PTSD Symptoms ICD-11</vt:lpstr>
      <vt:lpstr>PTSD Symptoms ICD-10</vt:lpstr>
      <vt:lpstr>Self-learning (homework) IES-R</vt:lpstr>
      <vt:lpstr>Self-learning (homework)</vt:lpstr>
      <vt:lpstr>Kessler, 1995 (USA)   (15 - 65 years old , PTSD life prevalence)</vt:lpstr>
      <vt:lpstr>PTSD Checklist 5 (PCL-5)</vt:lpstr>
      <vt:lpstr>PTSD Checklist 5 (PCL-5)</vt:lpstr>
      <vt:lpstr>PTSD Checklist 5 (PCL-5)</vt:lpstr>
      <vt:lpstr>Acute stress reaction</vt:lpstr>
      <vt:lpstr>QE84 Acute stress reaction  ICD-11 vs. ICD-10</vt:lpstr>
      <vt:lpstr>6B41 Complex post traumatic stress disorder</vt:lpstr>
      <vt:lpstr>  6B42 Prolonged grief disorder  </vt:lpstr>
      <vt:lpstr>6B43 Adjustment disorder</vt:lpstr>
      <vt:lpstr>Dissociative disorders 6B60  </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dc:creator>
  <cp:lastModifiedBy>Анна</cp:lastModifiedBy>
  <cp:revision>19</cp:revision>
  <dcterms:modified xsi:type="dcterms:W3CDTF">2021-12-18T15:12:46Z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